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60" r:id="rId2"/>
    <p:sldId id="367" r:id="rId3"/>
    <p:sldId id="345" r:id="rId4"/>
    <p:sldId id="346" r:id="rId5"/>
    <p:sldId id="335" r:id="rId6"/>
    <p:sldId id="339" r:id="rId7"/>
    <p:sldId id="340" r:id="rId8"/>
    <p:sldId id="341" r:id="rId9"/>
    <p:sldId id="342" r:id="rId10"/>
    <p:sldId id="348" r:id="rId11"/>
    <p:sldId id="366" r:id="rId12"/>
    <p:sldId id="360" r:id="rId13"/>
    <p:sldId id="350" r:id="rId14"/>
    <p:sldId id="361" r:id="rId15"/>
    <p:sldId id="362" r:id="rId16"/>
    <p:sldId id="352" r:id="rId17"/>
    <p:sldId id="368" r:id="rId18"/>
    <p:sldId id="357" r:id="rId19"/>
    <p:sldId id="369" r:id="rId20"/>
    <p:sldId id="358" r:id="rId21"/>
    <p:sldId id="359" r:id="rId22"/>
    <p:sldId id="363" r:id="rId23"/>
    <p:sldId id="364" r:id="rId24"/>
    <p:sldId id="365" r:id="rId25"/>
    <p:sldId id="370" r:id="rId26"/>
  </p:sldIdLst>
  <p:sldSz cx="9144000" cy="6858000" type="screen4x3"/>
  <p:notesSz cx="6642100" cy="9779000"/>
  <p:kinsoku lang="ja-JP" invalStChars="、。，．・：；？！゛゜ヽヾゝゞ々ー’”）〕］｝〉》」』】°‰′″℃％ぁぃぅぇぉっゃゅょゎァィゥェォッャュョヮヵヶ!%),.:;?]}｡｣､･ｧｨｩｪｫｬｭｮｯｰﾞﾟ¢" invalEndChars="‘“（〔［｛〈《「『【￥＄$([\{｢£"/>
  <p:defaultTextStyle>
    <a:defPPr>
      <a:defRPr lang="en-AU"/>
    </a:defPPr>
    <a:lvl1pPr algn="ctr" rtl="0" eaLnBrk="0" fontAlgn="base" hangingPunct="0">
      <a:spcBef>
        <a:spcPct val="0"/>
      </a:spcBef>
      <a:spcAft>
        <a:spcPct val="0"/>
      </a:spcAft>
      <a:defRPr sz="2400" kern="1200">
        <a:solidFill>
          <a:schemeClr val="tx1"/>
        </a:solidFill>
        <a:latin typeface="Times" pitchFamily="-12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2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2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2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28" charset="0"/>
        <a:ea typeface="+mn-ea"/>
        <a:cs typeface="+mn-cs"/>
      </a:defRPr>
    </a:lvl5pPr>
    <a:lvl6pPr marL="2286000" algn="l" defTabSz="457200" rtl="0" eaLnBrk="1" latinLnBrk="0" hangingPunct="1">
      <a:defRPr sz="2400" kern="1200">
        <a:solidFill>
          <a:schemeClr val="tx1"/>
        </a:solidFill>
        <a:latin typeface="Times" pitchFamily="-128" charset="0"/>
        <a:ea typeface="+mn-ea"/>
        <a:cs typeface="+mn-cs"/>
      </a:defRPr>
    </a:lvl6pPr>
    <a:lvl7pPr marL="2743200" algn="l" defTabSz="457200" rtl="0" eaLnBrk="1" latinLnBrk="0" hangingPunct="1">
      <a:defRPr sz="2400" kern="1200">
        <a:solidFill>
          <a:schemeClr val="tx1"/>
        </a:solidFill>
        <a:latin typeface="Times" pitchFamily="-128" charset="0"/>
        <a:ea typeface="+mn-ea"/>
        <a:cs typeface="+mn-cs"/>
      </a:defRPr>
    </a:lvl7pPr>
    <a:lvl8pPr marL="3200400" algn="l" defTabSz="457200" rtl="0" eaLnBrk="1" latinLnBrk="0" hangingPunct="1">
      <a:defRPr sz="2400" kern="1200">
        <a:solidFill>
          <a:schemeClr val="tx1"/>
        </a:solidFill>
        <a:latin typeface="Times" pitchFamily="-128" charset="0"/>
        <a:ea typeface="+mn-ea"/>
        <a:cs typeface="+mn-cs"/>
      </a:defRPr>
    </a:lvl8pPr>
    <a:lvl9pPr marL="3657600" algn="l" defTabSz="457200" rtl="0" eaLnBrk="1" latinLnBrk="0" hangingPunct="1">
      <a:defRPr sz="2400" kern="1200">
        <a:solidFill>
          <a:schemeClr val="tx1"/>
        </a:solidFill>
        <a:latin typeface="Times" pitchFamily="-12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EF1"/>
    <a:srgbClr val="561824"/>
    <a:srgbClr val="FFE9B9"/>
    <a:srgbClr val="FFF3C1"/>
    <a:srgbClr val="FFFFFF"/>
    <a:srgbClr val="FF8000"/>
    <a:srgbClr val="000149"/>
    <a:srgbClr val="620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4" autoAdjust="0"/>
    <p:restoredTop sz="99407" autoAdjust="0"/>
  </p:normalViewPr>
  <p:slideViewPr>
    <p:cSldViewPr>
      <p:cViewPr>
        <p:scale>
          <a:sx n="100" d="100"/>
          <a:sy n="100" d="100"/>
        </p:scale>
        <p:origin x="-2240" y="-5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9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85825" y="4645025"/>
            <a:ext cx="4870450" cy="440055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051" name="Placeholder 3"/>
          <p:cNvSpPr>
            <a:spLocks noGrp="1" noRot="1" noChangeAspect="1" noChangeArrowheads="1" noTextEdit="1"/>
          </p:cNvSpPr>
          <p:nvPr>
            <p:ph type="sldImg" idx="2"/>
          </p:nvPr>
        </p:nvSpPr>
        <p:spPr bwMode="auto">
          <a:xfrm>
            <a:off x="1041400" y="858838"/>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652730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2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28" charset="0"/>
        <a:ea typeface="Geneva" pitchFamily="-128" charset="-128"/>
        <a:cs typeface="+mn-cs"/>
      </a:defRPr>
    </a:lvl2pPr>
    <a:lvl3pPr marL="914400" algn="l" rtl="0" eaLnBrk="0" fontAlgn="base" hangingPunct="0">
      <a:spcBef>
        <a:spcPct val="30000"/>
      </a:spcBef>
      <a:spcAft>
        <a:spcPct val="0"/>
      </a:spcAft>
      <a:defRPr sz="1200" kern="1200">
        <a:solidFill>
          <a:schemeClr val="tx1"/>
        </a:solidFill>
        <a:latin typeface="Times" pitchFamily="-128" charset="0"/>
        <a:ea typeface="Geneva" pitchFamily="-128" charset="-128"/>
        <a:cs typeface="+mn-cs"/>
      </a:defRPr>
    </a:lvl3pPr>
    <a:lvl4pPr marL="1371600" algn="l" rtl="0" eaLnBrk="0" fontAlgn="base" hangingPunct="0">
      <a:spcBef>
        <a:spcPct val="30000"/>
      </a:spcBef>
      <a:spcAft>
        <a:spcPct val="0"/>
      </a:spcAft>
      <a:defRPr sz="1200" kern="1200">
        <a:solidFill>
          <a:schemeClr val="tx1"/>
        </a:solidFill>
        <a:latin typeface="Times" pitchFamily="-128" charset="0"/>
        <a:ea typeface="Geneva" pitchFamily="-128" charset="-128"/>
        <a:cs typeface="+mn-cs"/>
      </a:defRPr>
    </a:lvl4pPr>
    <a:lvl5pPr marL="1828800" algn="l" rtl="0" eaLnBrk="0" fontAlgn="base" hangingPunct="0">
      <a:spcBef>
        <a:spcPct val="30000"/>
      </a:spcBef>
      <a:spcAft>
        <a:spcPct val="0"/>
      </a:spcAft>
      <a:defRPr sz="1200" kern="1200">
        <a:solidFill>
          <a:schemeClr val="tx1"/>
        </a:solidFill>
        <a:latin typeface="Times" pitchFamily="-128" charset="0"/>
        <a:ea typeface="Geneva" pitchFamily="-1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ceholder 2"/>
          <p:cNvSpPr>
            <a:spLocks noGrp="1" noRot="1" noChangeAspect="1" noChangeArrowheads="1" noTextEdit="1"/>
          </p:cNvSpPr>
          <p:nvPr>
            <p:ph type="sldImg"/>
          </p:nvPr>
        </p:nvSpPr>
        <p:spPr>
          <a:xfrm>
            <a:off x="1042988" y="858838"/>
            <a:ext cx="4556125" cy="3416300"/>
          </a:xfrm>
          <a:ln/>
        </p:spPr>
      </p:sp>
      <p:sp>
        <p:nvSpPr>
          <p:cNvPr id="30723" name="Placeholder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add the title of the paper and author names in the File &gt; Properties dialogue box.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p:cNvSpPr>
          <p:nvPr>
            <p:ph type="sldImg"/>
          </p:nvPr>
        </p:nvSpPr>
        <p:spPr>
          <a:xfrm>
            <a:off x="1042988" y="858838"/>
            <a:ext cx="4556125" cy="3416300"/>
          </a:xfrm>
          <a:solidFill>
            <a:srgbClr val="FFFFFF"/>
          </a:solidFill>
          <a:ln/>
        </p:spPr>
      </p:sp>
      <p:sp>
        <p:nvSpPr>
          <p:cNvPr id="8194"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rPr>
              <a:t>Use this slide to create normal text slides. This is the default.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p:cNvSpPr>
          <p:nvPr>
            <p:ph type="sldImg"/>
          </p:nvPr>
        </p:nvSpPr>
        <p:spPr>
          <a:xfrm>
            <a:off x="1042988" y="858838"/>
            <a:ext cx="4556125" cy="3416300"/>
          </a:xfrm>
          <a:solidFill>
            <a:srgbClr val="FFFFFF"/>
          </a:solidFill>
          <a:ln/>
        </p:spPr>
      </p:sp>
      <p:sp>
        <p:nvSpPr>
          <p:cNvPr id="10242"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charset="0"/>
              </a:rPr>
              <a:t>Most of the</a:t>
            </a:r>
            <a:r>
              <a:rPr lang="en-US" baseline="0" dirty="0" smtClean="0">
                <a:latin typeface="Times" charset="0"/>
              </a:rPr>
              <a:t> data we will b looking at comes from the highlighted areas, We now three waves of data on the LSSF (Longitudinal Study of Separated Families) Wave 1 about 15 months after separation; Wave 2 a little over two years’ wave 3 about 4 years.</a:t>
            </a:r>
            <a:endParaRPr lang="en-US" dirty="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ea typeface="ＭＳ Ｐゴシック" charset="0"/>
                <a:cs typeface="ＭＳ Ｐゴシック" charset="0"/>
              </a:rPr>
              <a:t>Figure 5.1 (p 100) of the evaluation report.  Figure note: “Broad definition” includes those who went to a </a:t>
            </a:r>
            <a:r>
              <a:rPr lang="en-US" dirty="0" err="1">
                <a:latin typeface="Times" charset="0"/>
                <a:ea typeface="ＭＳ Ｐゴシック" charset="0"/>
                <a:cs typeface="ＭＳ Ｐゴシック" charset="0"/>
              </a:rPr>
              <a:t>counsellor</a:t>
            </a:r>
            <a:r>
              <a:rPr lang="en-US" dirty="0">
                <a:latin typeface="Times" charset="0"/>
                <a:ea typeface="ＭＳ Ｐゴシック" charset="0"/>
                <a:cs typeface="ＭＳ Ｐゴシック" charset="0"/>
              </a:rPr>
              <a:t>, psychologists, or mental health professional. “Narrow definition” refers to parents who attempted FDR</a:t>
            </a:r>
            <a:r>
              <a:rPr lang="en-US" dirty="0" smtClean="0">
                <a:latin typeface="Times" charset="0"/>
                <a:ea typeface="ＭＳ Ｐゴシック" charset="0"/>
                <a:cs typeface="ＭＳ Ｐゴシック" charset="0"/>
              </a:rPr>
              <a:t>.</a:t>
            </a:r>
          </a:p>
          <a:p>
            <a:endParaRPr lang="en-US" dirty="0" smtClean="0">
              <a:latin typeface="Times" charset="0"/>
              <a:ea typeface="ＭＳ Ｐゴシック" charset="0"/>
              <a:cs typeface="ＭＳ Ｐゴシック" charset="0"/>
            </a:endParaRPr>
          </a:p>
          <a:p>
            <a:r>
              <a:rPr lang="en-US" dirty="0" smtClean="0">
                <a:latin typeface="Times" charset="0"/>
                <a:ea typeface="ＭＳ Ｐゴシック" charset="0"/>
                <a:cs typeface="ＭＳ Ｐゴシック" charset="0"/>
              </a:rPr>
              <a:t>When did you</a:t>
            </a:r>
            <a:r>
              <a:rPr lang="en-US" baseline="0" dirty="0" smtClean="0">
                <a:latin typeface="Times" charset="0"/>
                <a:ea typeface="ＭＳ Ｐゴシック" charset="0"/>
                <a:cs typeface="ＭＳ Ｐゴシック" charset="0"/>
              </a:rPr>
              <a:t> last have a straightforward case?</a:t>
            </a:r>
            <a:endParaRPr lang="en-US" dirty="0">
              <a:latin typeface="Times" charset="0"/>
              <a:ea typeface="ＭＳ Ｐゴシック" charset="0"/>
              <a:cs typeface="ＭＳ Ｐゴシック" charset="0"/>
            </a:endParaRPr>
          </a:p>
          <a:p>
            <a:endParaRPr lang="en-US" dirty="0">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p:cNvSpPr>
          <p:nvPr>
            <p:ph type="sldImg"/>
          </p:nvPr>
        </p:nvSpPr>
        <p:spPr>
          <a:xfrm>
            <a:off x="1042988" y="858838"/>
            <a:ext cx="4556125" cy="3416300"/>
          </a:xfrm>
          <a:solidFill>
            <a:srgbClr val="FFFFFF"/>
          </a:solidFill>
          <a:ln/>
        </p:spPr>
      </p:sp>
      <p:sp>
        <p:nvSpPr>
          <p:cNvPr id="16386"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Notes for Alan: This graph sourced from Figure 13.1, p 305 of the evaluation report. Includes children only, and children plus property matters. This represents a 22 per cent decrease in overall filings in children’s matters in the three year evaluation period</a:t>
            </a:r>
            <a:r>
              <a:rPr lang="en-US" dirty="0" smtClean="0">
                <a:latin typeface="Times" charset="0"/>
              </a:rPr>
              <a:t>. These</a:t>
            </a:r>
            <a:r>
              <a:rPr lang="en-US" baseline="0" dirty="0" smtClean="0">
                <a:latin typeface="Times" charset="0"/>
              </a:rPr>
              <a:t> are early data and there</a:t>
            </a:r>
            <a:r>
              <a:rPr lang="en-US" dirty="0" smtClean="0">
                <a:latin typeface="Times" charset="0"/>
              </a:rPr>
              <a:t> was concern</a:t>
            </a:r>
            <a:r>
              <a:rPr lang="en-US" baseline="0" dirty="0" smtClean="0">
                <a:latin typeface="Times" charset="0"/>
              </a:rPr>
              <a:t> that the figures might reflect some sort of ‘Hawthorn Effect’ But Parkinson’s analysis in 20XX and more recent court files data suggest that these figures have been sustained </a:t>
            </a:r>
            <a:r>
              <a:rPr lang="en-US" baseline="0" smtClean="0">
                <a:latin typeface="Times" charset="0"/>
              </a:rPr>
              <a:t>over time. </a:t>
            </a:r>
            <a:endParaRPr lang="en-US" dirty="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xfrm>
            <a:off x="1042988" y="858838"/>
            <a:ext cx="4556125" cy="3416300"/>
          </a:xfrm>
          <a:ln/>
        </p:spPr>
      </p:sp>
      <p:sp>
        <p:nvSpPr>
          <p:cNvPr id="5734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AU">
                <a:latin typeface="Times" charset="0"/>
                <a:ea typeface="ＭＳ Ｐゴシック" charset="0"/>
                <a:cs typeface="ＭＳ Ｐゴシック" charset="0"/>
              </a:rPr>
              <a:t>Table 4.18 summarises the data regarding location of FDR use at each wave. The table shows that FRCs were used significantly more often than other services for FDR and that the conduct of FDR at FRCs in each wave increased over time (67% in Wave 1; 71% in Wave 2; and 76% in Wave 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p:cNvSpPr>
          <p:nvPr>
            <p:ph type="sldImg"/>
          </p:nvPr>
        </p:nvSpPr>
        <p:spPr>
          <a:xfrm>
            <a:off x="1042988" y="858838"/>
            <a:ext cx="4556125" cy="3416300"/>
          </a:xfrm>
          <a:solidFill>
            <a:srgbClr val="FFFFFF"/>
          </a:solidFill>
          <a:ln/>
        </p:spPr>
      </p:sp>
      <p:sp>
        <p:nvSpPr>
          <p:cNvPr id="16386"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Notes for Alan: This graph sourced from Figure 13.1, p 305 of the evaluation report. Includes children only, and children plus property matters. This represents a 22 per cent decrease in overall filings in children’s matters in the three year evaluation period</a:t>
            </a:r>
            <a:r>
              <a:rPr lang="en-US" dirty="0" smtClean="0">
                <a:latin typeface="Times" charset="0"/>
              </a:rPr>
              <a:t>. These</a:t>
            </a:r>
            <a:r>
              <a:rPr lang="en-US" baseline="0" dirty="0" smtClean="0">
                <a:latin typeface="Times" charset="0"/>
              </a:rPr>
              <a:t> are early data and there</a:t>
            </a:r>
            <a:r>
              <a:rPr lang="en-US" dirty="0" smtClean="0">
                <a:latin typeface="Times" charset="0"/>
              </a:rPr>
              <a:t> was concern</a:t>
            </a:r>
            <a:r>
              <a:rPr lang="en-US" baseline="0" dirty="0" smtClean="0">
                <a:latin typeface="Times" charset="0"/>
              </a:rPr>
              <a:t> that the figures might reflect some sort of ‘Hawthorn Effect’ But Parkinson’s analysis in 20XX and more recent court files data suggest that these figures have been sustained </a:t>
            </a:r>
            <a:r>
              <a:rPr lang="en-US" baseline="0" smtClean="0">
                <a:latin typeface="Times" charset="0"/>
              </a:rPr>
              <a:t>over time. </a:t>
            </a:r>
            <a:endParaRPr lang="en-US" dirty="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858838"/>
            <a:ext cx="4556125" cy="3416300"/>
          </a:xfrm>
        </p:spPr>
      </p:sp>
      <p:sp>
        <p:nvSpPr>
          <p:cNvPr id="3" name="Notes Placeholder 2"/>
          <p:cNvSpPr>
            <a:spLocks noGrp="1"/>
          </p:cNvSpPr>
          <p:nvPr>
            <p:ph type="body" idx="1"/>
          </p:nvPr>
        </p:nvSpPr>
        <p:spPr/>
        <p:txBody>
          <a:bodyPr/>
          <a:lstStyle/>
          <a:p>
            <a:r>
              <a:rPr lang="en-US" dirty="0" smtClean="0"/>
              <a:t>Overall</a:t>
            </a:r>
            <a:r>
              <a:rPr lang="en-US" baseline="0" dirty="0" smtClean="0"/>
              <a:t> decrease in contested cases – 14%. Main reason is introduction of hearing of property cases in </a:t>
            </a:r>
            <a:r>
              <a:rPr lang="en-US" baseline="0" dirty="0" err="1" smtClean="0"/>
              <a:t>defacto</a:t>
            </a:r>
            <a:r>
              <a:rPr lang="en-US" baseline="0" dirty="0" smtClean="0"/>
              <a:t> marriages. Parkinson looked at data from annual reports of Family Courts. Fair to say that the </a:t>
            </a:r>
            <a:r>
              <a:rPr lang="en-US" baseline="0" dirty="0" err="1" smtClean="0"/>
              <a:t>Kaspiew</a:t>
            </a:r>
            <a:r>
              <a:rPr lang="en-US" baseline="0" dirty="0" smtClean="0"/>
              <a:t> et al study was methodologically more rigorous. </a:t>
            </a:r>
            <a:endParaRPr lang="en-US" dirty="0"/>
          </a:p>
        </p:txBody>
      </p:sp>
    </p:spTree>
    <p:extLst>
      <p:ext uri="{BB962C8B-B14F-4D97-AF65-F5344CB8AC3E}">
        <p14:creationId xmlns:p14="http://schemas.microsoft.com/office/powerpoint/2010/main" val="138355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858838"/>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17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49" name="Picture 17" descr="FooterGrey"/>
          <p:cNvPicPr>
            <a:picLocks noChangeAspect="1" noChangeArrowheads="1"/>
          </p:cNvPicPr>
          <p:nvPr/>
        </p:nvPicPr>
        <p:blipFill>
          <a:blip r:embed="rId2"/>
          <a:srcRect l="819" r="819" b="3416"/>
          <a:stretch>
            <a:fillRect/>
          </a:stretch>
        </p:blipFill>
        <p:spPr bwMode="auto">
          <a:xfrm>
            <a:off x="0" y="4703763"/>
            <a:ext cx="9144000" cy="2154237"/>
          </a:xfrm>
          <a:prstGeom prst="rect">
            <a:avLst/>
          </a:prstGeom>
          <a:noFill/>
        </p:spPr>
      </p:pic>
      <p:pic>
        <p:nvPicPr>
          <p:cNvPr id="18447" name="Picture 15" descr="BannerFake697"/>
          <p:cNvPicPr>
            <a:picLocks noChangeAspect="1" noChangeArrowheads="1"/>
          </p:cNvPicPr>
          <p:nvPr/>
        </p:nvPicPr>
        <p:blipFill>
          <a:blip r:embed="rId3"/>
          <a:srcRect l="819" t="833" r="819"/>
          <a:stretch>
            <a:fillRect/>
          </a:stretch>
        </p:blipFill>
        <p:spPr bwMode="auto">
          <a:xfrm>
            <a:off x="0" y="0"/>
            <a:ext cx="9144000" cy="3213100"/>
          </a:xfrm>
          <a:prstGeom prst="rect">
            <a:avLst/>
          </a:prstGeom>
          <a:noFill/>
        </p:spPr>
      </p:pic>
      <p:sp>
        <p:nvSpPr>
          <p:cNvPr id="18434" name="Rectangle 2"/>
          <p:cNvSpPr>
            <a:spLocks noGrp="1" noChangeArrowheads="1"/>
          </p:cNvSpPr>
          <p:nvPr>
            <p:ph type="ctrTitle"/>
          </p:nvPr>
        </p:nvSpPr>
        <p:spPr>
          <a:xfrm>
            <a:off x="0" y="1600200"/>
            <a:ext cx="9144000" cy="2895600"/>
          </a:xfrm>
        </p:spPr>
        <p:txBody>
          <a:bodyPr/>
          <a:lstStyle>
            <a:lvl1pPr algn="ctr">
              <a:defRPr>
                <a:solidFill>
                  <a:schemeClr val="tx2"/>
                </a:solidFill>
              </a:defRPr>
            </a:lvl1pPr>
          </a:lstStyle>
          <a:p>
            <a:r>
              <a:rPr lang="en-US" smtClean="0"/>
              <a:t>Click to edit Master title style</a:t>
            </a:r>
            <a:endParaRPr lang="en-US"/>
          </a:p>
        </p:txBody>
      </p:sp>
      <p:sp>
        <p:nvSpPr>
          <p:cNvPr id="18435" name="Rectangle 3"/>
          <p:cNvSpPr>
            <a:spLocks noGrp="1" noChangeArrowheads="1"/>
          </p:cNvSpPr>
          <p:nvPr>
            <p:ph type="subTitle" idx="1"/>
          </p:nvPr>
        </p:nvSpPr>
        <p:spPr>
          <a:xfrm>
            <a:off x="381000" y="3810000"/>
            <a:ext cx="8458200" cy="2133600"/>
          </a:xfrm>
        </p:spPr>
        <p:txBody>
          <a:bodyPr/>
          <a:lstStyle>
            <a:lvl1pPr marL="0" indent="0" algn="ctr">
              <a:buFont typeface="Wingdings" pitchFamily="-128" charset="2"/>
              <a:buNone/>
              <a:defRPr>
                <a:solidFill>
                  <a:schemeClr val="tx1"/>
                </a:solidFill>
              </a:defRPr>
            </a:lvl1pPr>
          </a:lstStyle>
          <a:p>
            <a:r>
              <a:rPr lang="en-US" smtClean="0"/>
              <a:t>Click to edit Master subtitle style</a:t>
            </a:r>
            <a:endParaRPr lang="en-US"/>
          </a:p>
        </p:txBody>
      </p:sp>
      <p:sp>
        <p:nvSpPr>
          <p:cNvPr id="18436" name="Rectangle 4"/>
          <p:cNvSpPr>
            <a:spLocks noChangeArrowheads="1"/>
          </p:cNvSpPr>
          <p:nvPr/>
        </p:nvSpPr>
        <p:spPr bwMode="auto">
          <a:xfrm flipH="1" flipV="1">
            <a:off x="7513638" y="5778500"/>
            <a:ext cx="9525" cy="9525"/>
          </a:xfrm>
          <a:prstGeom prst="rect">
            <a:avLst/>
          </a:prstGeom>
          <a:solidFill>
            <a:srgbClr val="FFFFFF"/>
          </a:solidFill>
          <a:ln w="127000">
            <a:noFill/>
            <a:miter lim="800000"/>
            <a:headEnd/>
            <a:tailEnd/>
          </a:ln>
          <a:effectLst/>
        </p:spPr>
        <p:txBody>
          <a:bodyPr wrap="none" anchor="ctr">
            <a:prstTxWarp prst="textNoShape">
              <a:avLst/>
            </a:prstTxWarp>
          </a:bodyPr>
          <a:lstStyle/>
          <a:p>
            <a:endParaRPr lang="en-US"/>
          </a:p>
        </p:txBody>
      </p:sp>
      <p:sp>
        <p:nvSpPr>
          <p:cNvPr id="18437" name="Rectangle 5"/>
          <p:cNvSpPr>
            <a:spLocks noChangeArrowheads="1"/>
          </p:cNvSpPr>
          <p:nvPr/>
        </p:nvSpPr>
        <p:spPr bwMode="auto">
          <a:xfrm>
            <a:off x="3098800" y="1892300"/>
            <a:ext cx="1588" cy="1588"/>
          </a:xfrm>
          <a:prstGeom prst="rect">
            <a:avLst/>
          </a:prstGeom>
          <a:solidFill>
            <a:srgbClr val="FFFFFF"/>
          </a:solidFill>
          <a:ln w="127000">
            <a:noFill/>
            <a:miter lim="800000"/>
            <a:headEnd/>
            <a:tailEnd/>
          </a:ln>
          <a:effectLst/>
        </p:spPr>
        <p:txBody>
          <a:bodyPr wrap="none" anchor="ctr">
            <a:prstTxWarp prst="textNoShape">
              <a:avLst/>
            </a:prstTxWarp>
          </a:bodyPr>
          <a:lstStyle/>
          <a:p>
            <a:endParaRPr lang="en-US"/>
          </a:p>
        </p:txBody>
      </p:sp>
      <p:sp>
        <p:nvSpPr>
          <p:cNvPr id="18438" name="Rectangle 6"/>
          <p:cNvSpPr>
            <a:spLocks noChangeArrowheads="1"/>
          </p:cNvSpPr>
          <p:nvPr/>
        </p:nvSpPr>
        <p:spPr bwMode="auto">
          <a:xfrm>
            <a:off x="5537200" y="2044700"/>
            <a:ext cx="1588" cy="1588"/>
          </a:xfrm>
          <a:prstGeom prst="rect">
            <a:avLst/>
          </a:prstGeom>
          <a:solidFill>
            <a:srgbClr val="FFFFFF"/>
          </a:solidFill>
          <a:ln w="127000">
            <a:noFill/>
            <a:miter lim="800000"/>
            <a:headEnd/>
            <a:tailEnd/>
          </a:ln>
          <a:effectLst/>
        </p:spPr>
        <p:txBody>
          <a:bodyPr wrap="none" anchor="ctr">
            <a:prstTxWarp prst="textNoShape">
              <a:avLst/>
            </a:prstTxWarp>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505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505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90600" y="1676400"/>
            <a:ext cx="7162800" cy="3984848"/>
          </a:xfrm>
        </p:spPr>
        <p:txBody>
          <a:bodyPr/>
          <a:lstStyle/>
          <a:p>
            <a:r>
              <a:rPr lang="en-US" smtClean="0"/>
              <a:t>Click icon to add chart</a:t>
            </a:r>
            <a:endParaRPr lang="en-US"/>
          </a:p>
        </p:txBody>
      </p:sp>
      <p:sp>
        <p:nvSpPr>
          <p:cNvPr id="4" name="TextBox 3"/>
          <p:cNvSpPr txBox="1"/>
          <p:nvPr userDrawn="1"/>
        </p:nvSpPr>
        <p:spPr>
          <a:xfrm>
            <a:off x="971600" y="5661248"/>
            <a:ext cx="7200800" cy="400110"/>
          </a:xfrm>
          <a:prstGeom prst="rect">
            <a:avLst/>
          </a:prstGeom>
          <a:noFill/>
        </p:spPr>
        <p:txBody>
          <a:bodyPr wrap="square" rtlCol="0">
            <a:spAutoFit/>
          </a:bodyPr>
          <a:lstStyle/>
          <a:p>
            <a:r>
              <a:rPr lang="en-US" sz="2000" dirty="0" smtClean="0">
                <a:latin typeface="+mn-lt"/>
              </a:rPr>
              <a:t>Add figure caption</a:t>
            </a:r>
            <a:r>
              <a:rPr lang="en-US" sz="2000" baseline="0" dirty="0" smtClean="0">
                <a:latin typeface="+mn-lt"/>
              </a:rPr>
              <a:t> here</a:t>
            </a:r>
            <a:endParaRPr lang="en-US" sz="2000" dirty="0">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9" name="Picture 15" descr="BannerFake697NoLogo"/>
          <p:cNvPicPr>
            <a:picLocks noChangeAspect="1" noChangeArrowheads="1"/>
          </p:cNvPicPr>
          <p:nvPr/>
        </p:nvPicPr>
        <p:blipFill>
          <a:blip r:embed="rId9"/>
          <a:srcRect l="819" t="9412" r="819"/>
          <a:stretch>
            <a:fillRect/>
          </a:stretch>
        </p:blipFill>
        <p:spPr bwMode="auto">
          <a:xfrm>
            <a:off x="0" y="-152400"/>
            <a:ext cx="9144000" cy="2933700"/>
          </a:xfrm>
          <a:prstGeom prst="rect">
            <a:avLst/>
          </a:prstGeom>
          <a:noFill/>
        </p:spPr>
      </p:pic>
      <p:sp>
        <p:nvSpPr>
          <p:cNvPr id="1026" name="Rectangle 2"/>
          <p:cNvSpPr>
            <a:spLocks noGrp="1" noChangeArrowheads="1"/>
          </p:cNvSpPr>
          <p:nvPr>
            <p:ph type="title"/>
          </p:nvPr>
        </p:nvSpPr>
        <p:spPr bwMode="auto">
          <a:xfrm>
            <a:off x="0" y="0"/>
            <a:ext cx="9144000" cy="1524000"/>
          </a:xfrm>
          <a:prstGeom prst="rect">
            <a:avLst/>
          </a:prstGeom>
          <a:noFill/>
          <a:ln w="12700">
            <a:noFill/>
            <a:miter lim="800000"/>
            <a:headEnd/>
            <a:tailEnd/>
          </a:ln>
          <a:effectLst/>
        </p:spPr>
        <p:txBody>
          <a:bodyPr vert="horz" wrap="square" lIns="810000" tIns="44450" rIns="90487" bIns="44450" numCol="1" anchor="ctr" anchorCtr="0" compatLnSpc="1">
            <a:prstTxWarp prst="textNoShape">
              <a:avLst/>
            </a:prstTxWarp>
          </a:bodyPr>
          <a:lstStyle/>
          <a:p>
            <a:pPr lvl="0"/>
            <a:r>
              <a:rPr lang="en-US" smtClean="0"/>
              <a:t>Click to edit Master title style</a:t>
            </a:r>
            <a:endParaRPr lang="en-AU" dirty="0"/>
          </a:p>
        </p:txBody>
      </p:sp>
      <p:sp>
        <p:nvSpPr>
          <p:cNvPr id="1027" name="Rectangle 3"/>
          <p:cNvSpPr>
            <a:spLocks noGrp="1" noChangeArrowheads="1"/>
          </p:cNvSpPr>
          <p:nvPr>
            <p:ph type="body" idx="1"/>
          </p:nvPr>
        </p:nvSpPr>
        <p:spPr bwMode="auto">
          <a:xfrm>
            <a:off x="990600" y="1676400"/>
            <a:ext cx="7162800" cy="43434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29" name="Rectangle 5"/>
          <p:cNvSpPr>
            <a:spLocks noChangeArrowheads="1"/>
          </p:cNvSpPr>
          <p:nvPr/>
        </p:nvSpPr>
        <p:spPr bwMode="auto">
          <a:xfrm flipH="1" flipV="1">
            <a:off x="7513638" y="5778500"/>
            <a:ext cx="9525" cy="9525"/>
          </a:xfrm>
          <a:prstGeom prst="rect">
            <a:avLst/>
          </a:prstGeom>
          <a:solidFill>
            <a:srgbClr val="FFFFFF"/>
          </a:solidFill>
          <a:ln w="127000">
            <a:noFill/>
            <a:miter lim="800000"/>
            <a:headEnd/>
            <a:tailEnd/>
          </a:ln>
          <a:effectLst/>
        </p:spPr>
        <p:txBody>
          <a:bodyPr wrap="none" anchor="ctr">
            <a:prstTxWarp prst="textNoShape">
              <a:avLst/>
            </a:prstTxWarp>
          </a:bodyPr>
          <a:lstStyle/>
          <a:p>
            <a:endParaRPr lang="en-US"/>
          </a:p>
        </p:txBody>
      </p:sp>
      <p:sp>
        <p:nvSpPr>
          <p:cNvPr id="1030" name="Rectangle 6"/>
          <p:cNvSpPr>
            <a:spLocks noChangeArrowheads="1"/>
          </p:cNvSpPr>
          <p:nvPr/>
        </p:nvSpPr>
        <p:spPr bwMode="auto">
          <a:xfrm>
            <a:off x="3098800" y="1892300"/>
            <a:ext cx="1588" cy="1588"/>
          </a:xfrm>
          <a:prstGeom prst="rect">
            <a:avLst/>
          </a:prstGeom>
          <a:solidFill>
            <a:srgbClr val="FFFFFF"/>
          </a:solidFill>
          <a:ln w="127000">
            <a:noFill/>
            <a:miter lim="800000"/>
            <a:headEnd/>
            <a:tailEnd/>
          </a:ln>
          <a:effectLst/>
        </p:spPr>
        <p:txBody>
          <a:bodyPr wrap="none" anchor="ctr">
            <a:prstTxWarp prst="textNoShape">
              <a:avLst/>
            </a:prstTxWarp>
          </a:bodyPr>
          <a:lstStyle/>
          <a:p>
            <a:endParaRPr lang="en-US"/>
          </a:p>
        </p:txBody>
      </p:sp>
      <p:sp>
        <p:nvSpPr>
          <p:cNvPr id="1031" name="Rectangle 7"/>
          <p:cNvSpPr>
            <a:spLocks noChangeArrowheads="1"/>
          </p:cNvSpPr>
          <p:nvPr/>
        </p:nvSpPr>
        <p:spPr bwMode="auto">
          <a:xfrm>
            <a:off x="5537200" y="2044700"/>
            <a:ext cx="1588" cy="1588"/>
          </a:xfrm>
          <a:prstGeom prst="rect">
            <a:avLst/>
          </a:prstGeom>
          <a:solidFill>
            <a:srgbClr val="FFFFFF"/>
          </a:solidFill>
          <a:ln w="127000">
            <a:noFill/>
            <a:miter lim="800000"/>
            <a:headEnd/>
            <a:tailEnd/>
          </a:ln>
          <a:effectLst/>
        </p:spPr>
        <p:txBody>
          <a:bodyPr wrap="none" anchor="ctr">
            <a:prstTxWarp prst="textNoShape">
              <a:avLst/>
            </a:prstTxWarp>
          </a:bodyPr>
          <a:lstStyle/>
          <a:p>
            <a:endParaRPr lang="en-US"/>
          </a:p>
        </p:txBody>
      </p:sp>
      <p:pic>
        <p:nvPicPr>
          <p:cNvPr id="1037" name="Picture 1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3338" y="6154738"/>
            <a:ext cx="3090862" cy="703262"/>
          </a:xfrm>
          <a:prstGeom prst="rect">
            <a:avLst/>
          </a:prstGeom>
          <a:noFill/>
        </p:spPr>
      </p:pic>
      <p:sp>
        <p:nvSpPr>
          <p:cNvPr id="1038" name="Line 14"/>
          <p:cNvSpPr>
            <a:spLocks noChangeShapeType="1"/>
          </p:cNvSpPr>
          <p:nvPr/>
        </p:nvSpPr>
        <p:spPr bwMode="auto">
          <a:xfrm>
            <a:off x="152400" y="6172200"/>
            <a:ext cx="8763000" cy="0"/>
          </a:xfrm>
          <a:prstGeom prst="line">
            <a:avLst/>
          </a:prstGeom>
          <a:noFill/>
          <a:ln w="3175">
            <a:solidFill>
              <a:schemeClr val="tx1"/>
            </a:solidFill>
            <a:round/>
            <a:headEnd/>
            <a:tailEnd/>
          </a:ln>
          <a:effectLst/>
        </p:spPr>
        <p:txBody>
          <a:bodyPr wrap="none" anchor="ctr">
            <a:prstTxWarp prst="textNoShape">
              <a:avLst/>
            </a:prstTxWarp>
          </a:bodyPr>
          <a:lstStyle/>
          <a:p>
            <a:endParaRPr lang="en-US"/>
          </a:p>
        </p:txBody>
      </p:sp>
      <p:sp>
        <p:nvSpPr>
          <p:cNvPr id="1034" name="Line 10"/>
          <p:cNvSpPr>
            <a:spLocks noChangeShapeType="1"/>
          </p:cNvSpPr>
          <p:nvPr/>
        </p:nvSpPr>
        <p:spPr bwMode="auto">
          <a:xfrm>
            <a:off x="0" y="1295400"/>
            <a:ext cx="9144000" cy="0"/>
          </a:xfrm>
          <a:prstGeom prst="line">
            <a:avLst/>
          </a:prstGeom>
          <a:noFill/>
          <a:ln w="6350">
            <a:solidFill>
              <a:schemeClr val="tx2"/>
            </a:solidFill>
            <a:round/>
            <a:headEnd/>
            <a:tailEnd/>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0" r:id="rId7"/>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rgbClr val="F7EEF1"/>
          </a:solidFill>
          <a:latin typeface="Arial Narrow" pitchFamily="-128" charset="0"/>
        </a:defRPr>
      </a:lvl2pPr>
      <a:lvl3pPr algn="l" rtl="0" eaLnBrk="1" fontAlgn="base" hangingPunct="1">
        <a:spcBef>
          <a:spcPct val="0"/>
        </a:spcBef>
        <a:spcAft>
          <a:spcPct val="0"/>
        </a:spcAft>
        <a:defRPr sz="4400">
          <a:solidFill>
            <a:srgbClr val="F7EEF1"/>
          </a:solidFill>
          <a:latin typeface="Arial Narrow" pitchFamily="-128" charset="0"/>
        </a:defRPr>
      </a:lvl3pPr>
      <a:lvl4pPr algn="l" rtl="0" eaLnBrk="1" fontAlgn="base" hangingPunct="1">
        <a:spcBef>
          <a:spcPct val="0"/>
        </a:spcBef>
        <a:spcAft>
          <a:spcPct val="0"/>
        </a:spcAft>
        <a:defRPr sz="4400">
          <a:solidFill>
            <a:srgbClr val="F7EEF1"/>
          </a:solidFill>
          <a:latin typeface="Arial Narrow" pitchFamily="-128" charset="0"/>
        </a:defRPr>
      </a:lvl4pPr>
      <a:lvl5pPr algn="l" rtl="0" eaLnBrk="1" fontAlgn="base" hangingPunct="1">
        <a:spcBef>
          <a:spcPct val="0"/>
        </a:spcBef>
        <a:spcAft>
          <a:spcPct val="0"/>
        </a:spcAft>
        <a:defRPr sz="4400">
          <a:solidFill>
            <a:srgbClr val="F7EEF1"/>
          </a:solidFill>
          <a:latin typeface="Arial Narrow" pitchFamily="-128" charset="0"/>
        </a:defRPr>
      </a:lvl5pPr>
      <a:lvl6pPr marL="457200" algn="l" rtl="0" eaLnBrk="1" fontAlgn="base" hangingPunct="1">
        <a:spcBef>
          <a:spcPct val="0"/>
        </a:spcBef>
        <a:spcAft>
          <a:spcPct val="0"/>
        </a:spcAft>
        <a:defRPr sz="4400">
          <a:solidFill>
            <a:srgbClr val="F7EEF1"/>
          </a:solidFill>
          <a:latin typeface="Arial Narrow" pitchFamily="-128" charset="0"/>
        </a:defRPr>
      </a:lvl6pPr>
      <a:lvl7pPr marL="914400" algn="l" rtl="0" eaLnBrk="1" fontAlgn="base" hangingPunct="1">
        <a:spcBef>
          <a:spcPct val="0"/>
        </a:spcBef>
        <a:spcAft>
          <a:spcPct val="0"/>
        </a:spcAft>
        <a:defRPr sz="4400">
          <a:solidFill>
            <a:srgbClr val="F7EEF1"/>
          </a:solidFill>
          <a:latin typeface="Arial Narrow" pitchFamily="-128" charset="0"/>
        </a:defRPr>
      </a:lvl7pPr>
      <a:lvl8pPr marL="1371600" algn="l" rtl="0" eaLnBrk="1" fontAlgn="base" hangingPunct="1">
        <a:spcBef>
          <a:spcPct val="0"/>
        </a:spcBef>
        <a:spcAft>
          <a:spcPct val="0"/>
        </a:spcAft>
        <a:defRPr sz="4400">
          <a:solidFill>
            <a:srgbClr val="F7EEF1"/>
          </a:solidFill>
          <a:latin typeface="Arial Narrow" pitchFamily="-128" charset="0"/>
        </a:defRPr>
      </a:lvl8pPr>
      <a:lvl9pPr marL="1828800" algn="l" rtl="0" eaLnBrk="1" fontAlgn="base" hangingPunct="1">
        <a:spcBef>
          <a:spcPct val="0"/>
        </a:spcBef>
        <a:spcAft>
          <a:spcPct val="0"/>
        </a:spcAft>
        <a:defRPr sz="4400">
          <a:solidFill>
            <a:srgbClr val="F7EEF1"/>
          </a:solidFill>
          <a:latin typeface="Arial Narrow" pitchFamily="-128" charset="0"/>
        </a:defRPr>
      </a:lvl9pPr>
    </p:titleStyle>
    <p:bodyStyle>
      <a:lvl1pPr marL="342900" indent="-342900" algn="l" rtl="0" eaLnBrk="1" fontAlgn="base" hangingPunct="1">
        <a:spcBef>
          <a:spcPct val="20000"/>
        </a:spcBef>
        <a:spcAft>
          <a:spcPct val="0"/>
        </a:spcAft>
        <a:buClr>
          <a:schemeClr val="accent2"/>
        </a:buClr>
        <a:buSzPct val="75000"/>
        <a:buFont typeface="Wingdings" pitchFamily="-128" charset="2"/>
        <a:buChar char=""/>
        <a:defRPr sz="3200">
          <a:solidFill>
            <a:srgbClr val="561824"/>
          </a:solidFill>
          <a:latin typeface="+mn-lt"/>
          <a:ea typeface="+mn-ea"/>
          <a:cs typeface="+mn-cs"/>
        </a:defRPr>
      </a:lvl1pPr>
      <a:lvl2pPr marL="742950" indent="-285750" algn="l" rtl="0" eaLnBrk="1" fontAlgn="base" hangingPunct="1">
        <a:spcBef>
          <a:spcPct val="20000"/>
        </a:spcBef>
        <a:spcAft>
          <a:spcPct val="0"/>
        </a:spcAft>
        <a:buClr>
          <a:schemeClr val="accent2"/>
        </a:buClr>
        <a:buSzPct val="50000"/>
        <a:buFont typeface="Wingdings" pitchFamily="-128" charset="2"/>
        <a:buChar char=""/>
        <a:defRPr sz="2800">
          <a:solidFill>
            <a:schemeClr val="tx1"/>
          </a:solidFill>
          <a:latin typeface="+mn-lt"/>
          <a:ea typeface="Geneva" pitchFamily="-128" charset="-128"/>
        </a:defRPr>
      </a:lvl2pPr>
      <a:lvl3pPr marL="1143000" indent="-228600" algn="l" rtl="0" eaLnBrk="1" fontAlgn="base" hangingPunct="1">
        <a:spcBef>
          <a:spcPct val="20000"/>
        </a:spcBef>
        <a:spcAft>
          <a:spcPct val="0"/>
        </a:spcAft>
        <a:buClr>
          <a:schemeClr val="accent2"/>
        </a:buClr>
        <a:buSzPct val="50000"/>
        <a:buFont typeface="Wingdings" pitchFamily="-128" charset="2"/>
        <a:buChar char=""/>
        <a:defRPr sz="2400">
          <a:solidFill>
            <a:schemeClr val="tx1"/>
          </a:solidFill>
          <a:latin typeface="+mn-lt"/>
          <a:ea typeface="Geneva" pitchFamily="-128" charset="-128"/>
        </a:defRPr>
      </a:lvl3pPr>
      <a:lvl4pPr marL="1600200" indent="-228600" algn="l" rtl="0" eaLnBrk="1" fontAlgn="base" hangingPunct="1">
        <a:spcBef>
          <a:spcPct val="20000"/>
        </a:spcBef>
        <a:spcAft>
          <a:spcPct val="0"/>
        </a:spcAft>
        <a:buClr>
          <a:schemeClr val="accent2"/>
        </a:buClr>
        <a:buSzPct val="50000"/>
        <a:buFont typeface="Wingdings" pitchFamily="-128" charset="2"/>
        <a:buChar char=""/>
        <a:defRPr sz="2000">
          <a:solidFill>
            <a:schemeClr val="tx1"/>
          </a:solidFill>
          <a:latin typeface="+mn-lt"/>
          <a:ea typeface="Geneva" pitchFamily="-128" charset="-128"/>
        </a:defRPr>
      </a:lvl4pPr>
      <a:lvl5pPr marL="2057400" indent="-228600" algn="l" rtl="0" eaLnBrk="1" fontAlgn="base" hangingPunct="1">
        <a:spcBef>
          <a:spcPct val="20000"/>
        </a:spcBef>
        <a:spcAft>
          <a:spcPct val="0"/>
        </a:spcAft>
        <a:buClr>
          <a:schemeClr val="accent2"/>
        </a:buClr>
        <a:buSzPct val="50000"/>
        <a:buFont typeface="Wingdings" pitchFamily="-128" charset="2"/>
        <a:buChar char=""/>
        <a:defRPr sz="2000">
          <a:solidFill>
            <a:schemeClr val="tx1"/>
          </a:solidFill>
          <a:latin typeface="+mn-lt"/>
          <a:ea typeface="Geneva" pitchFamily="-128" charset="-128"/>
        </a:defRPr>
      </a:lvl5pPr>
      <a:lvl6pPr marL="2514600" indent="-228600" algn="l" rtl="0" eaLnBrk="1" fontAlgn="base" hangingPunct="1">
        <a:spcBef>
          <a:spcPct val="20000"/>
        </a:spcBef>
        <a:spcAft>
          <a:spcPct val="0"/>
        </a:spcAft>
        <a:buClr>
          <a:schemeClr val="accent2"/>
        </a:buClr>
        <a:buSzPct val="50000"/>
        <a:buFont typeface="Wingdings" pitchFamily="-128" charset="2"/>
        <a:buChar char=""/>
        <a:defRPr sz="2000">
          <a:solidFill>
            <a:schemeClr val="tx1"/>
          </a:solidFill>
          <a:latin typeface="+mn-lt"/>
          <a:ea typeface="Geneva" pitchFamily="-128" charset="-128"/>
        </a:defRPr>
      </a:lvl6pPr>
      <a:lvl7pPr marL="2971800" indent="-228600" algn="l" rtl="0" eaLnBrk="1" fontAlgn="base" hangingPunct="1">
        <a:spcBef>
          <a:spcPct val="20000"/>
        </a:spcBef>
        <a:spcAft>
          <a:spcPct val="0"/>
        </a:spcAft>
        <a:buClr>
          <a:schemeClr val="accent2"/>
        </a:buClr>
        <a:buSzPct val="50000"/>
        <a:buFont typeface="Wingdings" pitchFamily="-128" charset="2"/>
        <a:buChar char=""/>
        <a:defRPr sz="2000">
          <a:solidFill>
            <a:schemeClr val="tx1"/>
          </a:solidFill>
          <a:latin typeface="+mn-lt"/>
          <a:ea typeface="Geneva" pitchFamily="-128" charset="-128"/>
        </a:defRPr>
      </a:lvl7pPr>
      <a:lvl8pPr marL="3429000" indent="-228600" algn="l" rtl="0" eaLnBrk="1" fontAlgn="base" hangingPunct="1">
        <a:spcBef>
          <a:spcPct val="20000"/>
        </a:spcBef>
        <a:spcAft>
          <a:spcPct val="0"/>
        </a:spcAft>
        <a:buClr>
          <a:schemeClr val="accent2"/>
        </a:buClr>
        <a:buSzPct val="50000"/>
        <a:buFont typeface="Wingdings" pitchFamily="-128" charset="2"/>
        <a:buChar char=""/>
        <a:defRPr sz="2000">
          <a:solidFill>
            <a:schemeClr val="tx1"/>
          </a:solidFill>
          <a:latin typeface="+mn-lt"/>
          <a:ea typeface="Geneva" pitchFamily="-128" charset="-128"/>
        </a:defRPr>
      </a:lvl8pPr>
      <a:lvl9pPr marL="3886200" indent="-228600" algn="l" rtl="0" eaLnBrk="1" fontAlgn="base" hangingPunct="1">
        <a:spcBef>
          <a:spcPct val="20000"/>
        </a:spcBef>
        <a:spcAft>
          <a:spcPct val="0"/>
        </a:spcAft>
        <a:buClr>
          <a:schemeClr val="accent2"/>
        </a:buClr>
        <a:buSzPct val="50000"/>
        <a:buFont typeface="Wingdings" pitchFamily="-128" charset="2"/>
        <a:buChar char=""/>
        <a:defRPr sz="2000">
          <a:solidFill>
            <a:schemeClr val="tx1"/>
          </a:solidFill>
          <a:latin typeface="+mn-lt"/>
          <a:ea typeface="Geneva" pitchFamily="-12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package" Target="../embeddings/Microsoft_Word_Document4.docx"/><Relationship Id="rId5"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hyperlink" Target="In_their_own_words.pptx"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7.emf"/><Relationship Id="rId5" Type="http://schemas.openxmlformats.org/officeDocument/2006/relationships/package" Target="../embeddings/Microsoft_Word_Document2.docx"/><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0" y="1600200"/>
            <a:ext cx="8534400" cy="2895600"/>
          </a:xfrm>
        </p:spPr>
        <p:txBody>
          <a:bodyPr/>
          <a:lstStyle/>
          <a:p>
            <a:r>
              <a:rPr lang="en-US" dirty="0"/>
              <a:t>Family Relationship </a:t>
            </a:r>
            <a:r>
              <a:rPr lang="en-US" dirty="0" err="1" smtClean="0"/>
              <a:t>Centres</a:t>
            </a:r>
            <a:r>
              <a:rPr lang="en-US" dirty="0"/>
              <a:t/>
            </a:r>
            <a:br>
              <a:rPr lang="en-US" dirty="0"/>
            </a:br>
            <a:r>
              <a:rPr lang="en-US" dirty="0" smtClean="0"/>
              <a:t> A </a:t>
            </a:r>
            <a:r>
              <a:rPr lang="en-US" dirty="0"/>
              <a:t>key and (mainly) successful part of Australia’s family law system</a:t>
            </a:r>
            <a:endParaRPr lang="en-AU" dirty="0">
              <a:effectLst/>
            </a:endParaRPr>
          </a:p>
        </p:txBody>
      </p:sp>
      <p:sp>
        <p:nvSpPr>
          <p:cNvPr id="27651" name="Rectangle 3"/>
          <p:cNvSpPr>
            <a:spLocks noGrp="1" noChangeArrowheads="1"/>
          </p:cNvSpPr>
          <p:nvPr>
            <p:ph type="subTitle" idx="1"/>
          </p:nvPr>
        </p:nvSpPr>
        <p:spPr>
          <a:xfrm>
            <a:off x="755576" y="4149080"/>
            <a:ext cx="8083624" cy="1794520"/>
          </a:xfrm>
        </p:spPr>
        <p:txBody>
          <a:bodyPr/>
          <a:lstStyle/>
          <a:p>
            <a:endParaRPr lang="en-US" sz="2400" dirty="0" smtClean="0"/>
          </a:p>
          <a:p>
            <a:r>
              <a:rPr lang="en-US" sz="2400" dirty="0" err="1" smtClean="0"/>
              <a:t>Lawrie</a:t>
            </a:r>
            <a:r>
              <a:rPr lang="en-US" sz="2400" dirty="0" smtClean="0"/>
              <a:t> Moloney</a:t>
            </a:r>
          </a:p>
          <a:p>
            <a:r>
              <a:rPr lang="en-US" sz="2400" dirty="0" smtClean="0"/>
              <a:t>Australian Institute of Family Studies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relationships – a critical factor</a:t>
            </a:r>
            <a:endParaRPr lang="en-US" dirty="0"/>
          </a:p>
        </p:txBody>
      </p:sp>
      <p:sp>
        <p:nvSpPr>
          <p:cNvPr id="3" name="Content Placeholder 2"/>
          <p:cNvSpPr>
            <a:spLocks noGrp="1"/>
          </p:cNvSpPr>
          <p:nvPr>
            <p:ph idx="1"/>
          </p:nvPr>
        </p:nvSpPr>
        <p:spPr/>
        <p:txBody>
          <a:bodyPr/>
          <a:lstStyle/>
          <a:p>
            <a:pPr marL="0" indent="0">
              <a:buNone/>
            </a:pPr>
            <a:r>
              <a:rPr lang="en-AU" dirty="0"/>
              <a:t>The evidence [from the three waves] suggested that most separated parents were relating to each other fairly well. Data on service use and main pathways towards sorting out arrangements for their children suggest that, at most, these parents needed only modest assistance from facilitative, therapeutic or advisory services (</a:t>
            </a:r>
            <a:r>
              <a:rPr lang="en-AU" dirty="0" smtClean="0"/>
              <a:t>including services </a:t>
            </a:r>
            <a:r>
              <a:rPr lang="en-AU" dirty="0"/>
              <a:t>of a legal nature).</a:t>
            </a:r>
          </a:p>
          <a:p>
            <a:endParaRPr lang="en-US" dirty="0"/>
          </a:p>
        </p:txBody>
      </p:sp>
    </p:spTree>
    <p:extLst>
      <p:ext uri="{BB962C8B-B14F-4D97-AF65-F5344CB8AC3E}">
        <p14:creationId xmlns:p14="http://schemas.microsoft.com/office/powerpoint/2010/main" val="1663977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idea of a Family </a:t>
            </a:r>
            <a:r>
              <a:rPr lang="en-US" sz="4000" dirty="0"/>
              <a:t>R</a:t>
            </a:r>
            <a:r>
              <a:rPr lang="en-US" sz="4000" dirty="0" smtClean="0"/>
              <a:t>elationship </a:t>
            </a:r>
            <a:r>
              <a:rPr lang="en-US" sz="4000" dirty="0"/>
              <a:t>C</a:t>
            </a:r>
            <a:r>
              <a:rPr lang="en-US" sz="4000" dirty="0" smtClean="0"/>
              <a:t>entre</a:t>
            </a:r>
            <a:endParaRPr lang="en-US" sz="4000" dirty="0"/>
          </a:p>
        </p:txBody>
      </p:sp>
      <p:sp>
        <p:nvSpPr>
          <p:cNvPr id="3" name="Content Placeholder 2"/>
          <p:cNvSpPr>
            <a:spLocks noGrp="1"/>
          </p:cNvSpPr>
          <p:nvPr>
            <p:ph idx="1"/>
          </p:nvPr>
        </p:nvSpPr>
        <p:spPr/>
        <p:txBody>
          <a:bodyPr/>
          <a:lstStyle/>
          <a:p>
            <a:pPr marL="0" indent="0">
              <a:buNone/>
            </a:pPr>
            <a:r>
              <a:rPr lang="en-AU" sz="2400" dirty="0"/>
              <a:t>FRCs were designed to act as highly visible entry points into the family law system, delivering services to families through the provision of:</a:t>
            </a:r>
          </a:p>
          <a:p>
            <a:pPr marL="0" indent="0">
              <a:buNone/>
            </a:pPr>
            <a:endParaRPr lang="en-AU" sz="2400" dirty="0"/>
          </a:p>
          <a:p>
            <a:pPr lvl="0"/>
            <a:r>
              <a:rPr lang="en-AU" sz="2400" dirty="0"/>
              <a:t>information and  referral  services  on  parenting  and  relationships to intact families; and</a:t>
            </a:r>
          </a:p>
          <a:p>
            <a:pPr lvl="0"/>
            <a:r>
              <a:rPr lang="en-AU" sz="2400" dirty="0"/>
              <a:t>information,   referral,   advice,   and   dispute   resolution   services   to separating and separated families to help them reach agreement on parenting arrangements without the need to go to court. </a:t>
            </a:r>
          </a:p>
          <a:p>
            <a:pPr marL="0" indent="0">
              <a:buNone/>
            </a:pPr>
            <a:endParaRPr lang="en-US" dirty="0"/>
          </a:p>
        </p:txBody>
      </p:sp>
    </p:spTree>
    <p:extLst>
      <p:ext uri="{BB962C8B-B14F-4D97-AF65-F5344CB8AC3E}">
        <p14:creationId xmlns:p14="http://schemas.microsoft.com/office/powerpoint/2010/main" val="103045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sz="2800">
                <a:solidFill>
                  <a:srgbClr val="FF8000"/>
                </a:solidFill>
                <a:latin typeface="Arial Narrow" charset="0"/>
                <a:ea typeface="ＭＳ Ｐゴシック" charset="0"/>
                <a:cs typeface="ＭＳ Ｐゴシック" charset="0"/>
              </a:rPr>
              <a:t>Fathers and mothers who contacted or used counselling, FDR or mediation, by experience of family violence, 2008</a:t>
            </a:r>
            <a:br>
              <a:rPr lang="en-US" sz="2800">
                <a:solidFill>
                  <a:srgbClr val="FF8000"/>
                </a:solidFill>
                <a:latin typeface="Arial Narrow" charset="0"/>
                <a:ea typeface="ＭＳ Ｐゴシック" charset="0"/>
                <a:cs typeface="ＭＳ Ｐゴシック" charset="0"/>
              </a:rPr>
            </a:br>
            <a:endParaRPr lang="en-US" sz="2800">
              <a:solidFill>
                <a:srgbClr val="FF8000"/>
              </a:solidFill>
              <a:latin typeface="Arial Narrow" charset="0"/>
              <a:ea typeface="ＭＳ Ｐゴシック" charset="0"/>
              <a:cs typeface="ＭＳ Ｐゴシック" charset="0"/>
            </a:endParaRPr>
          </a:p>
        </p:txBody>
      </p:sp>
      <p:sp>
        <p:nvSpPr>
          <p:cNvPr id="24579" name="Text Box 3"/>
          <p:cNvSpPr txBox="1">
            <a:spLocks noChangeArrowheads="1"/>
          </p:cNvSpPr>
          <p:nvPr/>
        </p:nvSpPr>
        <p:spPr bwMode="auto">
          <a:xfrm>
            <a:off x="555625" y="1592263"/>
            <a:ext cx="607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24580" name="Text Box 6"/>
          <p:cNvSpPr txBox="1">
            <a:spLocks noChangeArrowheads="1"/>
          </p:cNvSpPr>
          <p:nvPr/>
        </p:nvSpPr>
        <p:spPr bwMode="auto">
          <a:xfrm>
            <a:off x="6705600" y="6248400"/>
            <a:ext cx="1731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r>
              <a:rPr lang="en-GB" sz="1400">
                <a:latin typeface="Arial Narrow" charset="0"/>
              </a:rPr>
              <a:t>Source: LSSF W1 2008</a:t>
            </a:r>
          </a:p>
        </p:txBody>
      </p:sp>
      <p:sp>
        <p:nvSpPr>
          <p:cNvPr id="24581" name="Text Box 8"/>
          <p:cNvSpPr txBox="1">
            <a:spLocks noChangeArrowheads="1"/>
          </p:cNvSpPr>
          <p:nvPr/>
        </p:nvSpPr>
        <p:spPr bwMode="auto">
          <a:xfrm>
            <a:off x="304800" y="1524000"/>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l">
              <a:spcBef>
                <a:spcPct val="50000"/>
              </a:spcBef>
            </a:pPr>
            <a:endParaRPr lang="en-US" sz="1800">
              <a:solidFill>
                <a:srgbClr val="561824"/>
              </a:solidFill>
              <a:latin typeface="Arial Narrow" charset="0"/>
            </a:endParaRPr>
          </a:p>
        </p:txBody>
      </p:sp>
      <p:pic>
        <p:nvPicPr>
          <p:cNvPr id="2458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5354638"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0774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algn="ctr"/>
            <a:r>
              <a:rPr lang="en-US" dirty="0" smtClean="0">
                <a:latin typeface="Arial Narrow" charset="0"/>
              </a:rPr>
              <a:t>Initial impact on litigation</a:t>
            </a:r>
            <a:endParaRPr lang="en-US" dirty="0">
              <a:latin typeface="Arial Narrow" charset="0"/>
            </a:endParaRPr>
          </a:p>
        </p:txBody>
      </p:sp>
      <p:sp>
        <p:nvSpPr>
          <p:cNvPr id="15362" name="Text Box 3"/>
          <p:cNvSpPr txBox="1">
            <a:spLocks noChangeArrowheads="1"/>
          </p:cNvSpPr>
          <p:nvPr/>
        </p:nvSpPr>
        <p:spPr bwMode="auto">
          <a:xfrm>
            <a:off x="555625" y="1592263"/>
            <a:ext cx="607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15363" name="Text Box 4"/>
          <p:cNvSpPr txBox="1">
            <a:spLocks noChangeArrowheads="1"/>
          </p:cNvSpPr>
          <p:nvPr/>
        </p:nvSpPr>
        <p:spPr bwMode="auto">
          <a:xfrm>
            <a:off x="1676400" y="1371600"/>
            <a:ext cx="594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561824"/>
                </a:solidFill>
                <a:latin typeface="Arial Narrow" charset="0"/>
              </a:rPr>
              <a:t>Number of applications for final orders (children, children+property),</a:t>
            </a:r>
          </a:p>
          <a:p>
            <a:r>
              <a:rPr lang="en-US" sz="1800">
                <a:solidFill>
                  <a:srgbClr val="561824"/>
                </a:solidFill>
                <a:latin typeface="Arial Narrow" charset="0"/>
              </a:rPr>
              <a:t>by court, 2004-5 to 2008-09</a:t>
            </a:r>
          </a:p>
        </p:txBody>
      </p:sp>
      <p:sp>
        <p:nvSpPr>
          <p:cNvPr id="15364" name="Text Box 5"/>
          <p:cNvSpPr txBox="1">
            <a:spLocks noChangeArrowheads="1"/>
          </p:cNvSpPr>
          <p:nvPr/>
        </p:nvSpPr>
        <p:spPr bwMode="auto">
          <a:xfrm>
            <a:off x="4572000" y="62484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l">
              <a:spcBef>
                <a:spcPct val="50000"/>
              </a:spcBef>
            </a:pPr>
            <a:r>
              <a:rPr lang="en-US" sz="1400">
                <a:latin typeface="Arial Narrow" charset="0"/>
              </a:rPr>
              <a:t>Source: FCoA, FMC and FCoWA administrative data 2004-09</a:t>
            </a:r>
            <a:endParaRPr lang="en-US" sz="1400"/>
          </a:p>
        </p:txBody>
      </p:sp>
      <p:pic>
        <p:nvPicPr>
          <p:cNvPr id="153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925638"/>
            <a:ext cx="5786437"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314096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1" name="Object 1"/>
          <p:cNvGraphicFramePr>
            <a:graphicFrameLocks noChangeAspect="1"/>
          </p:cNvGraphicFramePr>
          <p:nvPr/>
        </p:nvGraphicFramePr>
        <p:xfrm>
          <a:off x="434975" y="1773238"/>
          <a:ext cx="8015288" cy="4032250"/>
        </p:xfrm>
        <a:graphic>
          <a:graphicData uri="http://schemas.openxmlformats.org/presentationml/2006/ole">
            <mc:AlternateContent xmlns:mc="http://schemas.openxmlformats.org/markup-compatibility/2006">
              <mc:Choice xmlns:v="urn:schemas-microsoft-com:vml" Requires="v">
                <p:oleObj spid="_x0000_s181276" name="Document" r:id="rId4" imgW="6019578" imgH="1676338" progId="Word.Document.12">
                  <p:embed/>
                </p:oleObj>
              </mc:Choice>
              <mc:Fallback>
                <p:oleObj name="Document" r:id="rId4" imgW="6019578" imgH="1676338"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1773238"/>
                        <a:ext cx="80152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2" name="TextBox 2"/>
          <p:cNvSpPr txBox="1">
            <a:spLocks noChangeArrowheads="1"/>
          </p:cNvSpPr>
          <p:nvPr/>
        </p:nvSpPr>
        <p:spPr bwMode="auto">
          <a:xfrm>
            <a:off x="1042988" y="115888"/>
            <a:ext cx="7200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chemeClr val="bg1"/>
                </a:solidFill>
              </a:rPr>
              <a:t>Where did parents report attempting FDR</a:t>
            </a:r>
          </a:p>
          <a:p>
            <a:r>
              <a:rPr lang="en-US">
                <a:solidFill>
                  <a:schemeClr val="bg1"/>
                </a:solidFill>
              </a:rPr>
              <a:t>By gender and wave</a:t>
            </a:r>
          </a:p>
        </p:txBody>
      </p:sp>
    </p:spTree>
    <p:extLst>
      <p:ext uri="{BB962C8B-B14F-4D97-AF65-F5344CB8AC3E}">
        <p14:creationId xmlns:p14="http://schemas.microsoft.com/office/powerpoint/2010/main" val="21203592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algn="ctr"/>
            <a:r>
              <a:rPr lang="en-US" dirty="0" smtClean="0">
                <a:latin typeface="Arial Narrow" charset="0"/>
              </a:rPr>
              <a:t>Initial impact on litigation</a:t>
            </a:r>
            <a:endParaRPr lang="en-US" dirty="0">
              <a:latin typeface="Arial Narrow" charset="0"/>
            </a:endParaRPr>
          </a:p>
        </p:txBody>
      </p:sp>
      <p:sp>
        <p:nvSpPr>
          <p:cNvPr id="15362" name="Text Box 3"/>
          <p:cNvSpPr txBox="1">
            <a:spLocks noChangeArrowheads="1"/>
          </p:cNvSpPr>
          <p:nvPr/>
        </p:nvSpPr>
        <p:spPr bwMode="auto">
          <a:xfrm>
            <a:off x="555625" y="1592263"/>
            <a:ext cx="607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15363" name="Text Box 4"/>
          <p:cNvSpPr txBox="1">
            <a:spLocks noChangeArrowheads="1"/>
          </p:cNvSpPr>
          <p:nvPr/>
        </p:nvSpPr>
        <p:spPr bwMode="auto">
          <a:xfrm>
            <a:off x="1676400" y="1371600"/>
            <a:ext cx="594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561824"/>
                </a:solidFill>
                <a:latin typeface="Arial Narrow" charset="0"/>
              </a:rPr>
              <a:t>Number of applications for final orders (children, children+property),</a:t>
            </a:r>
          </a:p>
          <a:p>
            <a:r>
              <a:rPr lang="en-US" sz="1800">
                <a:solidFill>
                  <a:srgbClr val="561824"/>
                </a:solidFill>
                <a:latin typeface="Arial Narrow" charset="0"/>
              </a:rPr>
              <a:t>by court, 2004-5 to 2008-09</a:t>
            </a:r>
          </a:p>
        </p:txBody>
      </p:sp>
      <p:sp>
        <p:nvSpPr>
          <p:cNvPr id="15364" name="Text Box 5"/>
          <p:cNvSpPr txBox="1">
            <a:spLocks noChangeArrowheads="1"/>
          </p:cNvSpPr>
          <p:nvPr/>
        </p:nvSpPr>
        <p:spPr bwMode="auto">
          <a:xfrm>
            <a:off x="4572000" y="62484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l">
              <a:spcBef>
                <a:spcPct val="50000"/>
              </a:spcBef>
            </a:pPr>
            <a:r>
              <a:rPr lang="en-US" sz="1400">
                <a:latin typeface="Arial Narrow" charset="0"/>
              </a:rPr>
              <a:t>Source: FCoA, FMC and FCoWA administrative data 2004-09</a:t>
            </a:r>
            <a:endParaRPr lang="en-US" sz="1400"/>
          </a:p>
        </p:txBody>
      </p:sp>
      <p:pic>
        <p:nvPicPr>
          <p:cNvPr id="153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925638"/>
            <a:ext cx="5786437"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942053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152400" y="0"/>
            <a:ext cx="8534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solidFill>
                  <a:srgbClr val="F7EEF1"/>
                </a:solidFill>
              </a:rPr>
              <a:t>Sustained impact on litigation </a:t>
            </a:r>
            <a:endParaRPr lang="en-US" dirty="0">
              <a:solidFill>
                <a:srgbClr val="F7EEF1"/>
              </a:solidFill>
            </a:endParaRPr>
          </a:p>
        </p:txBody>
      </p:sp>
      <p:sp>
        <p:nvSpPr>
          <p:cNvPr id="40962" name="TextBox 2"/>
          <p:cNvSpPr txBox="1">
            <a:spLocks noChangeArrowheads="1"/>
          </p:cNvSpPr>
          <p:nvPr/>
        </p:nvSpPr>
        <p:spPr bwMode="auto">
          <a:xfrm>
            <a:off x="1259632" y="1484784"/>
            <a:ext cx="7122368"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l"/>
            <a:r>
              <a:rPr lang="en-US" sz="3200" dirty="0"/>
              <a:t>Applications </a:t>
            </a:r>
            <a:r>
              <a:rPr lang="en-US" sz="3200" dirty="0" smtClean="0"/>
              <a:t>reduced: </a:t>
            </a:r>
          </a:p>
          <a:p>
            <a:pPr algn="l"/>
            <a:r>
              <a:rPr lang="en-US" sz="3200" dirty="0" smtClean="0"/>
              <a:t>Between </a:t>
            </a:r>
            <a:r>
              <a:rPr lang="en-US" sz="3200" dirty="0"/>
              <a:t>2004-5 and  2008-9 by 22% </a:t>
            </a:r>
            <a:r>
              <a:rPr lang="en-US" sz="2000" dirty="0"/>
              <a:t>(</a:t>
            </a:r>
            <a:r>
              <a:rPr lang="en-US" sz="2000" dirty="0" err="1"/>
              <a:t>Kaspiew</a:t>
            </a:r>
            <a:r>
              <a:rPr lang="en-US" sz="2000" dirty="0"/>
              <a:t> et al 2009)</a:t>
            </a:r>
            <a:r>
              <a:rPr lang="en-US" sz="3200" dirty="0"/>
              <a:t>.</a:t>
            </a:r>
          </a:p>
          <a:p>
            <a:pPr algn="l"/>
            <a:r>
              <a:rPr lang="en-US" sz="3200" dirty="0"/>
              <a:t>B</a:t>
            </a:r>
            <a:r>
              <a:rPr lang="en-US" sz="3200" dirty="0" smtClean="0"/>
              <a:t>etween </a:t>
            </a:r>
            <a:r>
              <a:rPr lang="en-US" sz="3200" dirty="0"/>
              <a:t>2004</a:t>
            </a:r>
            <a:r>
              <a:rPr lang="en-US" sz="3200" dirty="0" smtClean="0"/>
              <a:t>-5 </a:t>
            </a:r>
            <a:r>
              <a:rPr lang="en-US" sz="3200" dirty="0"/>
              <a:t>and 2011-12 by 32% </a:t>
            </a:r>
            <a:r>
              <a:rPr lang="en-US" sz="2000" dirty="0"/>
              <a:t>(Parkinson 2013)</a:t>
            </a:r>
            <a:r>
              <a:rPr lang="en-US" sz="3200" dirty="0" smtClean="0"/>
              <a:t>.</a:t>
            </a:r>
          </a:p>
          <a:p>
            <a:pPr algn="l"/>
            <a:r>
              <a:rPr lang="en-US" sz="3200" dirty="0" smtClean="0"/>
              <a:t>Between 2004-5 and 1013-14 by 25% </a:t>
            </a:r>
            <a:r>
              <a:rPr lang="en-US" sz="2000" dirty="0" smtClean="0"/>
              <a:t>(</a:t>
            </a:r>
            <a:r>
              <a:rPr lang="en-US" sz="2000" dirty="0" err="1" smtClean="0"/>
              <a:t>Kaspiew</a:t>
            </a:r>
            <a:r>
              <a:rPr lang="en-US" sz="2000" dirty="0" smtClean="0"/>
              <a:t>, Moloney &amp; Dunstan &amp; De </a:t>
            </a:r>
            <a:r>
              <a:rPr lang="en-US" sz="2000" dirty="0" err="1" smtClean="0"/>
              <a:t>Maio</a:t>
            </a:r>
            <a:r>
              <a:rPr lang="en-US" sz="2000" dirty="0" smtClean="0"/>
              <a:t> 2015) </a:t>
            </a:r>
          </a:p>
          <a:p>
            <a:pPr algn="l"/>
            <a:endParaRPr lang="en-US" sz="3200" dirty="0"/>
          </a:p>
          <a:p>
            <a:pPr algn="l"/>
            <a:endParaRPr lang="en-US" dirty="0"/>
          </a:p>
        </p:txBody>
      </p:sp>
    </p:spTree>
    <p:extLst>
      <p:ext uri="{BB962C8B-B14F-4D97-AF65-F5344CB8AC3E}">
        <p14:creationId xmlns:p14="http://schemas.microsoft.com/office/powerpoint/2010/main" val="13590455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dirty="0" smtClean="0"/>
              <a:t>Adequate priority: meaningful relationship and protection from harm</a:t>
            </a:r>
            <a:endParaRPr lang="en-US" sz="4000" dirty="0"/>
          </a:p>
        </p:txBody>
      </p:sp>
      <p:sp>
        <p:nvSpPr>
          <p:cNvPr id="2" name="Rectangle 1">
            <a:hlinkClick r:id="rId3" action="ppaction://hlinkpres?slideindex=1&amp;slidetitle="/>
          </p:cNvPr>
          <p:cNvSpPr/>
          <p:nvPr/>
        </p:nvSpPr>
        <p:spPr bwMode="auto">
          <a:xfrm>
            <a:off x="3275856" y="6237312"/>
            <a:ext cx="5868144" cy="62068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dirty="0">
              <a:solidFill>
                <a:srgbClr val="FF0000"/>
              </a:solidFill>
            </a:endParaRPr>
          </a:p>
        </p:txBody>
      </p:sp>
      <p:pic>
        <p:nvPicPr>
          <p:cNvPr id="7" name="Content Placeholder 6" descr="Kaspiew-efva-2012-slide-Agree.png"/>
          <p:cNvPicPr>
            <a:picLocks noGrp="1" noChangeAspect="1"/>
          </p:cNvPicPr>
          <p:nvPr>
            <p:ph idx="1"/>
          </p:nvPr>
        </p:nvPicPr>
        <p:blipFill>
          <a:blip r:embed="rId4">
            <a:extLst>
              <a:ext uri="{28A0092B-C50C-407E-A947-70E740481C1C}">
                <a14:useLocalDpi xmlns:a14="http://schemas.microsoft.com/office/drawing/2010/main" val="0"/>
              </a:ext>
            </a:extLst>
          </a:blip>
          <a:srcRect l="1914" r="1914"/>
          <a:stretch>
            <a:fillRect/>
          </a:stretch>
        </p:blipFill>
        <p:spPr/>
      </p:pic>
    </p:spTree>
    <p:extLst>
      <p:ext uri="{BB962C8B-B14F-4D97-AF65-F5344CB8AC3E}">
        <p14:creationId xmlns:p14="http://schemas.microsoft.com/office/powerpoint/2010/main" val="21974895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complementary innovations</a:t>
            </a:r>
            <a:endParaRPr lang="en-US" dirty="0"/>
          </a:p>
        </p:txBody>
      </p:sp>
      <p:sp>
        <p:nvSpPr>
          <p:cNvPr id="3" name="Content Placeholder 2"/>
          <p:cNvSpPr>
            <a:spLocks noGrp="1"/>
          </p:cNvSpPr>
          <p:nvPr>
            <p:ph idx="1"/>
          </p:nvPr>
        </p:nvSpPr>
        <p:spPr/>
        <p:txBody>
          <a:bodyPr/>
          <a:lstStyle/>
          <a:p>
            <a:endParaRPr lang="en-US" dirty="0"/>
          </a:p>
          <a:p>
            <a:r>
              <a:rPr lang="en-US" dirty="0" smtClean="0"/>
              <a:t>Family law pathways initiative (2001)</a:t>
            </a:r>
          </a:p>
          <a:p>
            <a:pPr marL="0" indent="0">
              <a:buNone/>
            </a:pPr>
            <a:endParaRPr lang="en-US" dirty="0"/>
          </a:p>
          <a:p>
            <a:r>
              <a:rPr lang="en-US" dirty="0" smtClean="0"/>
              <a:t>Support for development of and training in child sensitive practices – child focused and child inclusive mediation</a:t>
            </a:r>
            <a:endParaRPr lang="en-US" dirty="0"/>
          </a:p>
        </p:txBody>
      </p:sp>
    </p:spTree>
    <p:extLst>
      <p:ext uri="{BB962C8B-B14F-4D97-AF65-F5344CB8AC3E}">
        <p14:creationId xmlns:p14="http://schemas.microsoft.com/office/powerpoint/2010/main" val="8825334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Innovations?</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Mediators as reporters?</a:t>
            </a:r>
          </a:p>
          <a:p>
            <a:r>
              <a:rPr lang="en-US" dirty="0" smtClean="0"/>
              <a:t>Attending to the </a:t>
            </a:r>
            <a:r>
              <a:rPr lang="en-US" i="1" dirty="0" smtClean="0"/>
              <a:t>mechanisms</a:t>
            </a:r>
            <a:r>
              <a:rPr lang="en-US" dirty="0" smtClean="0"/>
              <a:t> of intra disciplinary and interdisciplinary cooperation</a:t>
            </a:r>
          </a:p>
          <a:p>
            <a:r>
              <a:rPr lang="en-US" dirty="0" smtClean="0"/>
              <a:t>“It takes a village”</a:t>
            </a:r>
          </a:p>
          <a:p>
            <a:r>
              <a:rPr lang="en-US" dirty="0" smtClean="0"/>
              <a:t>Expanding the FRC concept</a:t>
            </a:r>
            <a:endParaRPr lang="en-US" dirty="0"/>
          </a:p>
        </p:txBody>
      </p:sp>
    </p:spTree>
    <p:extLst>
      <p:ext uri="{BB962C8B-B14F-4D97-AF65-F5344CB8AC3E}">
        <p14:creationId xmlns:p14="http://schemas.microsoft.com/office/powerpoint/2010/main" val="103563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Disclaimer</a:t>
            </a:r>
            <a:endParaRPr lang="en-US" dirty="0"/>
          </a:p>
        </p:txBody>
      </p:sp>
      <p:sp>
        <p:nvSpPr>
          <p:cNvPr id="3" name="Content Placeholder 2"/>
          <p:cNvSpPr>
            <a:spLocks noGrp="1"/>
          </p:cNvSpPr>
          <p:nvPr>
            <p:ph idx="1"/>
          </p:nvPr>
        </p:nvSpPr>
        <p:spPr/>
        <p:txBody>
          <a:bodyPr/>
          <a:lstStyle/>
          <a:p>
            <a:endParaRPr lang="en-US" dirty="0"/>
          </a:p>
          <a:p>
            <a:pPr marL="0" indent="0" algn="ctr">
              <a:buNone/>
            </a:pPr>
            <a:r>
              <a:rPr lang="en-US" dirty="0"/>
              <a:t>The views expressed in this </a:t>
            </a:r>
            <a:r>
              <a:rPr lang="en-US" dirty="0" smtClean="0"/>
              <a:t>paper and the accompanying text </a:t>
            </a:r>
            <a:r>
              <a:rPr lang="en-US" dirty="0"/>
              <a:t>are those of the </a:t>
            </a:r>
            <a:r>
              <a:rPr lang="en-US" dirty="0" smtClean="0"/>
              <a:t>author </a:t>
            </a:r>
            <a:r>
              <a:rPr lang="en-US" dirty="0"/>
              <a:t>and may not reflect the views of the Australian Institute of Family Studies or the Australian Government.</a:t>
            </a:r>
          </a:p>
        </p:txBody>
      </p:sp>
    </p:spTree>
    <p:extLst>
      <p:ext uri="{BB962C8B-B14F-4D97-AF65-F5344CB8AC3E}">
        <p14:creationId xmlns:p14="http://schemas.microsoft.com/office/powerpoint/2010/main" val="243210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smtClean="0"/>
              <a:t>Cooperation: an example</a:t>
            </a:r>
            <a:endParaRPr lang="en-US" sz="3600" dirty="0"/>
          </a:p>
        </p:txBody>
      </p:sp>
      <p:sp>
        <p:nvSpPr>
          <p:cNvPr id="3" name="Content Placeholder 2"/>
          <p:cNvSpPr>
            <a:spLocks noGrp="1"/>
          </p:cNvSpPr>
          <p:nvPr>
            <p:ph idx="1"/>
          </p:nvPr>
        </p:nvSpPr>
        <p:spPr>
          <a:xfrm>
            <a:off x="990600" y="1412776"/>
            <a:ext cx="7162800" cy="4607024"/>
          </a:xfrm>
        </p:spPr>
        <p:txBody>
          <a:bodyPr/>
          <a:lstStyle/>
          <a:p>
            <a:pPr marL="0" indent="0">
              <a:buNone/>
            </a:pPr>
            <a:r>
              <a:rPr lang="en-US" sz="2000" dirty="0" err="1"/>
              <a:t>Mr</a:t>
            </a:r>
            <a:r>
              <a:rPr lang="en-US" sz="2000" dirty="0"/>
              <a:t> R, what you have done to your wife is a criminal act under the laws of this state, regardless of what you say she did or said to provoke you, and there are consequences that the Court is bound to impose. What you did is also very harmful to your children, whether they actually witnessed the event or not. Living in a violent home is bad for children. </a:t>
            </a:r>
            <a:r>
              <a:rPr lang="en-US" sz="2000" dirty="0" err="1"/>
              <a:t>Mr</a:t>
            </a:r>
            <a:r>
              <a:rPr lang="en-US" sz="2000" dirty="0"/>
              <a:t> </a:t>
            </a:r>
            <a:r>
              <a:rPr lang="en-US" sz="2000" dirty="0" smtClean="0"/>
              <a:t>R, </a:t>
            </a:r>
            <a:r>
              <a:rPr lang="en-US" sz="2000" dirty="0"/>
              <a:t>I hear you when you say that you love your wife and children, that you are sorry for what you did and that you have promised not to do that again. </a:t>
            </a:r>
            <a:r>
              <a:rPr lang="en-US" sz="2000" b="1" dirty="0"/>
              <a:t>The Court is going to help you keep that promise by doing three things:</a:t>
            </a:r>
            <a:r>
              <a:rPr lang="en-US" sz="2000" dirty="0"/>
              <a:t> first, by providing your family with protection until it can be sure that you are no longer a danger, and that you can show you are no longer a danger; secondly by providing you an opportunity to manage your anger better and to resolve conflict in a non-violent way; and third, by providing you and your children a safe place to visit together, where they will not be afraid, and you will be given an opportunity to show that you have a loving relationship with your son and daughter. </a:t>
            </a:r>
            <a:r>
              <a:rPr lang="en-US" sz="1800" dirty="0" smtClean="0"/>
              <a:t>(</a:t>
            </a:r>
            <a:r>
              <a:rPr lang="en-AU" sz="1800" dirty="0"/>
              <a:t>Johnston</a:t>
            </a:r>
            <a:r>
              <a:rPr lang="en-AU" sz="1800" dirty="0" smtClean="0"/>
              <a:t>, </a:t>
            </a:r>
            <a:r>
              <a:rPr lang="en-AU" sz="1800" dirty="0" err="1" smtClean="0"/>
              <a:t>Roseby</a:t>
            </a:r>
            <a:r>
              <a:rPr lang="en-AU" sz="1800" dirty="0" smtClean="0"/>
              <a:t> </a:t>
            </a:r>
            <a:r>
              <a:rPr lang="en-AU" sz="1800" dirty="0"/>
              <a:t>&amp; </a:t>
            </a:r>
            <a:r>
              <a:rPr lang="en-AU" sz="1800" dirty="0" err="1" smtClean="0"/>
              <a:t>Kuehnle</a:t>
            </a:r>
            <a:r>
              <a:rPr lang="en-AU" sz="1800"/>
              <a:t> </a:t>
            </a:r>
            <a:r>
              <a:rPr lang="en-AU" sz="1800" smtClean="0"/>
              <a:t>2009, </a:t>
            </a:r>
            <a:r>
              <a:rPr lang="en-US" sz="1800" smtClean="0"/>
              <a:t>p</a:t>
            </a:r>
            <a:r>
              <a:rPr lang="en-US" sz="1800" dirty="0"/>
              <a:t>. 27).</a:t>
            </a:r>
            <a:endParaRPr lang="en-AU" sz="1800" dirty="0"/>
          </a:p>
          <a:p>
            <a:endParaRPr lang="en-US" sz="1800" dirty="0"/>
          </a:p>
        </p:txBody>
      </p:sp>
    </p:spTree>
    <p:extLst>
      <p:ext uri="{BB962C8B-B14F-4D97-AF65-F5344CB8AC3E}">
        <p14:creationId xmlns:p14="http://schemas.microsoft.com/office/powerpoint/2010/main" val="3295501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b="1" dirty="0" smtClean="0"/>
              <a:t>Thank You</a:t>
            </a:r>
            <a:endParaRPr lang="en-US" sz="4800" b="1" dirty="0"/>
          </a:p>
        </p:txBody>
      </p:sp>
    </p:spTree>
    <p:extLst>
      <p:ext uri="{BB962C8B-B14F-4D97-AF65-F5344CB8AC3E}">
        <p14:creationId xmlns:p14="http://schemas.microsoft.com/office/powerpoint/2010/main" val="1658334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990600" y="1340768"/>
            <a:ext cx="7162800" cy="4679032"/>
          </a:xfrm>
        </p:spPr>
        <p:txBody>
          <a:bodyPr/>
          <a:lstStyle/>
          <a:p>
            <a:pPr marL="0" indent="0">
              <a:buNone/>
            </a:pPr>
            <a:r>
              <a:rPr lang="en-AU" sz="1600" dirty="0"/>
              <a:t>Auditor General (2011) Audit Report No.1 2010–11. Performance Audit. Implementation of the Family Relationship Centres Initiative. Canberra: Attorney-General’s Department. Department of Families, Housing, Community Services and Indigenous Affairs</a:t>
            </a:r>
            <a:r>
              <a:rPr lang="en-AU" sz="1600" dirty="0" smtClean="0"/>
              <a:t>.</a:t>
            </a:r>
          </a:p>
          <a:p>
            <a:pPr marL="0" indent="0">
              <a:buNone/>
            </a:pPr>
            <a:r>
              <a:rPr lang="en-US" sz="1600" dirty="0"/>
              <a:t>Australian Government. (2005). A new family law system: Government response to Every Picture Tells a </a:t>
            </a:r>
            <a:r>
              <a:rPr lang="en-US" sz="1600" dirty="0" smtClean="0"/>
              <a:t>Story: Implementation </a:t>
            </a:r>
            <a:r>
              <a:rPr lang="en-US" sz="1600" dirty="0"/>
              <a:t>plan for package of reforms (Confidential paper). Canberra: Australian Government.</a:t>
            </a:r>
            <a:endParaRPr lang="en-AU" sz="1600" dirty="0"/>
          </a:p>
          <a:p>
            <a:pPr marL="0" indent="0">
              <a:buNone/>
            </a:pPr>
            <a:r>
              <a:rPr lang="en-AU" sz="1600" dirty="0" smtClean="0"/>
              <a:t>Finlay</a:t>
            </a:r>
            <a:r>
              <a:rPr lang="en-AU" sz="1600" dirty="0"/>
              <a:t>, H. (2005). </a:t>
            </a:r>
            <a:r>
              <a:rPr lang="en-AU" sz="1600" i="1" dirty="0"/>
              <a:t>To have but no to hold: A history of attitudes to marriage and divorce in Australia. 1858 - 1975</a:t>
            </a:r>
            <a:r>
              <a:rPr lang="en-AU" sz="1600" dirty="0"/>
              <a:t> Leichhardt, NSW: Federation Press.</a:t>
            </a:r>
          </a:p>
          <a:p>
            <a:pPr marL="0" indent="0">
              <a:buNone/>
            </a:pPr>
            <a:r>
              <a:rPr lang="en-AU" sz="1600" dirty="0" smtClean="0"/>
              <a:t>Fogarty</a:t>
            </a:r>
            <a:r>
              <a:rPr lang="en-AU" sz="1600" dirty="0"/>
              <a:t>, J. (2006) Thirty years of change. </a:t>
            </a:r>
            <a:r>
              <a:rPr lang="en-AU" sz="1600" i="1" dirty="0"/>
              <a:t>Australian Family Lawyer 18</a:t>
            </a:r>
            <a:r>
              <a:rPr lang="en-AU" sz="1600" dirty="0"/>
              <a:t>(4) 15-24</a:t>
            </a:r>
            <a:r>
              <a:rPr lang="en-AU" sz="1600" dirty="0" smtClean="0"/>
              <a:t>.</a:t>
            </a:r>
          </a:p>
          <a:p>
            <a:pPr marL="0" indent="0">
              <a:buNone/>
            </a:pPr>
            <a:r>
              <a:rPr lang="en-US" sz="1600" dirty="0"/>
              <a:t>House of Representatives Standing Committee on Family and Community Affairs (2003)</a:t>
            </a:r>
            <a:r>
              <a:rPr lang="en-US" sz="1600" dirty="0" smtClean="0"/>
              <a:t>. </a:t>
            </a:r>
            <a:r>
              <a:rPr lang="en-US" sz="1600" i="1" dirty="0" smtClean="0"/>
              <a:t>Every </a:t>
            </a:r>
            <a:r>
              <a:rPr lang="en-US" sz="1600" i="1" dirty="0"/>
              <a:t>picture tells a </a:t>
            </a:r>
            <a:r>
              <a:rPr lang="en-US" sz="1600" i="1" dirty="0" smtClean="0"/>
              <a:t>story: Report </a:t>
            </a:r>
            <a:r>
              <a:rPr lang="en-US" sz="1600" i="1" dirty="0"/>
              <a:t>on the inquiry into child custody arrangements in the event of family separation</a:t>
            </a:r>
            <a:r>
              <a:rPr lang="en-US" sz="1600" dirty="0"/>
              <a:t>. Canberra: </a:t>
            </a:r>
            <a:r>
              <a:rPr lang="en-US" sz="1600" dirty="0" smtClean="0"/>
              <a:t>Commonwealth of </a:t>
            </a:r>
            <a:r>
              <a:rPr lang="en-US" sz="1600" dirty="0"/>
              <a:t>Australia.</a:t>
            </a:r>
            <a:endParaRPr lang="en-AU" sz="1600" dirty="0"/>
          </a:p>
          <a:p>
            <a:pPr marL="0" indent="0">
              <a:buNone/>
            </a:pPr>
            <a:r>
              <a:rPr lang="en-AU" sz="1600" dirty="0" smtClean="0"/>
              <a:t>Johnston</a:t>
            </a:r>
            <a:r>
              <a:rPr lang="en-AU" sz="1600" dirty="0"/>
              <a:t>, J., </a:t>
            </a:r>
            <a:r>
              <a:rPr lang="en-AU" sz="1600" dirty="0" err="1"/>
              <a:t>Roseby</a:t>
            </a:r>
            <a:r>
              <a:rPr lang="en-AU" sz="1600" dirty="0"/>
              <a:t>, V., &amp; </a:t>
            </a:r>
            <a:r>
              <a:rPr lang="en-AU" sz="1600" dirty="0" err="1"/>
              <a:t>Kuehnle</a:t>
            </a:r>
            <a:r>
              <a:rPr lang="en-AU" sz="1600" dirty="0"/>
              <a:t>, K. (2009). </a:t>
            </a:r>
            <a:r>
              <a:rPr lang="en-AU" sz="1600" i="1" dirty="0"/>
              <a:t>In the name of the child: A developmental approach to understanding and helping children of conflicted and violent divorce</a:t>
            </a:r>
            <a:r>
              <a:rPr lang="en-AU" sz="1600" dirty="0"/>
              <a:t>. New York: Springer Publishing.</a:t>
            </a:r>
          </a:p>
          <a:p>
            <a:pPr marL="0" indent="0">
              <a:buNone/>
            </a:pPr>
            <a:r>
              <a:rPr lang="en-AU" sz="1600" dirty="0" err="1" smtClean="0"/>
              <a:t>Kaspiew</a:t>
            </a:r>
            <a:r>
              <a:rPr lang="en-AU" sz="1600" dirty="0"/>
              <a:t>, R., </a:t>
            </a:r>
            <a:r>
              <a:rPr lang="en-AU" sz="1600" dirty="0" err="1"/>
              <a:t>Gray</a:t>
            </a:r>
            <a:r>
              <a:rPr lang="en-AU" sz="1600" dirty="0"/>
              <a:t>, M., Weston, R., Moloney, L., Hand, K., </a:t>
            </a:r>
            <a:r>
              <a:rPr lang="en-AU" sz="1600" dirty="0" err="1"/>
              <a:t>Qu</a:t>
            </a:r>
            <a:r>
              <a:rPr lang="en-AU" sz="1600" dirty="0"/>
              <a:t>, L., &amp; the Family Law Evaluation Team. (2009). </a:t>
            </a:r>
            <a:r>
              <a:rPr lang="en-AU" sz="1600" i="1" dirty="0"/>
              <a:t>Evaluation of the 2006 family law reforms</a:t>
            </a:r>
            <a:r>
              <a:rPr lang="en-AU" sz="1600" dirty="0"/>
              <a:t>. Melbourne: Australian Institute of Family Studies. Retrieved from &lt;</a:t>
            </a:r>
            <a:r>
              <a:rPr lang="en-AU" sz="1600" dirty="0" err="1"/>
              <a:t>www.aifs.gov.au</a:t>
            </a:r>
            <a:r>
              <a:rPr lang="en-AU" sz="1600" dirty="0"/>
              <a:t>/institute/pubs/</a:t>
            </a:r>
            <a:r>
              <a:rPr lang="en-AU" sz="1600" dirty="0" err="1"/>
              <a:t>fle</a:t>
            </a:r>
            <a:r>
              <a:rPr lang="en-AU" sz="1600" dirty="0"/>
              <a:t>&gt;.</a:t>
            </a:r>
          </a:p>
          <a:p>
            <a:pPr marL="0" indent="0">
              <a:buNone/>
            </a:pPr>
            <a:endParaRPr lang="en-AU" sz="1600" dirty="0"/>
          </a:p>
        </p:txBody>
      </p:sp>
    </p:spTree>
    <p:extLst>
      <p:ext uri="{BB962C8B-B14F-4D97-AF65-F5344CB8AC3E}">
        <p14:creationId xmlns:p14="http://schemas.microsoft.com/office/powerpoint/2010/main" val="184348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err="1" smtClean="0"/>
              <a:t>cont</a:t>
            </a:r>
            <a:r>
              <a:rPr lang="en-US" dirty="0" smtClean="0"/>
              <a:t>)</a:t>
            </a:r>
            <a:endParaRPr lang="en-US" dirty="0"/>
          </a:p>
        </p:txBody>
      </p:sp>
      <p:sp>
        <p:nvSpPr>
          <p:cNvPr id="3" name="Content Placeholder 2"/>
          <p:cNvSpPr>
            <a:spLocks noGrp="1"/>
          </p:cNvSpPr>
          <p:nvPr>
            <p:ph idx="1"/>
          </p:nvPr>
        </p:nvSpPr>
        <p:spPr>
          <a:xfrm>
            <a:off x="990600" y="1412776"/>
            <a:ext cx="7162800" cy="4607024"/>
          </a:xfrm>
        </p:spPr>
        <p:txBody>
          <a:bodyPr/>
          <a:lstStyle/>
          <a:p>
            <a:pPr marL="0" indent="0">
              <a:buNone/>
            </a:pPr>
            <a:r>
              <a:rPr lang="en-US" sz="1800" dirty="0" err="1"/>
              <a:t>Kaspiew</a:t>
            </a:r>
            <a:r>
              <a:rPr lang="en-US" sz="1800" dirty="0"/>
              <a:t>, R., Moloney, L., Dunstan, J. &amp;  De </a:t>
            </a:r>
            <a:r>
              <a:rPr lang="en-US" sz="1800" dirty="0" err="1"/>
              <a:t>Maio</a:t>
            </a:r>
            <a:r>
              <a:rPr lang="en-US" sz="1800" dirty="0"/>
              <a:t>, J. (2015)  Family law court filings 2004-05 to 2012-13 Research Report No. 30 — February 2015. Melbourne, Australian Institute of Family Studies</a:t>
            </a:r>
            <a:r>
              <a:rPr lang="en-US" sz="1800" dirty="0" smtClean="0"/>
              <a:t>.</a:t>
            </a:r>
            <a:endParaRPr lang="en-AU" sz="1800" dirty="0" smtClean="0"/>
          </a:p>
          <a:p>
            <a:pPr marL="0" indent="0">
              <a:buNone/>
            </a:pPr>
            <a:r>
              <a:rPr lang="en-AU" sz="1800" dirty="0" smtClean="0"/>
              <a:t>Moloney</a:t>
            </a:r>
            <a:r>
              <a:rPr lang="en-AU" sz="1800" dirty="0"/>
              <a:t>, L. (2013) From “helping court” to community-bases services. The evolution of Australia’s Family Relationship Centres . </a:t>
            </a:r>
            <a:r>
              <a:rPr lang="en-AU" sz="1800" i="1" dirty="0"/>
              <a:t>Family Court Review 51</a:t>
            </a:r>
            <a:r>
              <a:rPr lang="en-AU" sz="1800" dirty="0"/>
              <a:t> (2) 214-223</a:t>
            </a:r>
            <a:r>
              <a:rPr lang="en-AU" sz="1800" dirty="0" smtClean="0"/>
              <a:t>.</a:t>
            </a:r>
          </a:p>
          <a:p>
            <a:pPr marL="0" indent="0">
              <a:buNone/>
            </a:pPr>
            <a:r>
              <a:rPr lang="en-AU" sz="1800" dirty="0" smtClean="0"/>
              <a:t>Moloney, L. &amp; McIntosh, J (2006) </a:t>
            </a:r>
            <a:r>
              <a:rPr lang="en-AU" sz="1800" i="1" dirty="0" smtClean="0"/>
              <a:t>Child focused dialogues. Theoretical and clinical underpinnings of child focused dispute resolution. </a:t>
            </a:r>
            <a:r>
              <a:rPr lang="en-AU" sz="1800" dirty="0" smtClean="0"/>
              <a:t>DVD companion handbook. Canberra: Attorney General’s Department</a:t>
            </a:r>
            <a:endParaRPr lang="en-AU" sz="1800" i="1" dirty="0" smtClean="0"/>
          </a:p>
          <a:p>
            <a:pPr marL="0" indent="0">
              <a:buNone/>
            </a:pPr>
            <a:r>
              <a:rPr lang="en-US" sz="1800" dirty="0"/>
              <a:t>Moloney, L., </a:t>
            </a:r>
            <a:r>
              <a:rPr lang="en-US" sz="1800" dirty="0" err="1"/>
              <a:t>Qu</a:t>
            </a:r>
            <a:r>
              <a:rPr lang="en-US" sz="1800" dirty="0"/>
              <a:t>, L., Weston, R. &amp; Hand, K. (2013) Evaluating the work of Australia’s Family  Relationship </a:t>
            </a:r>
            <a:r>
              <a:rPr lang="en-US" sz="1800" dirty="0" err="1"/>
              <a:t>Centres</a:t>
            </a:r>
            <a:r>
              <a:rPr lang="en-US" sz="1800" dirty="0"/>
              <a:t>. Evidence from the first five years. </a:t>
            </a:r>
            <a:r>
              <a:rPr lang="en-US" sz="1800" i="1" dirty="0"/>
              <a:t>Family Court Review 51 </a:t>
            </a:r>
            <a:r>
              <a:rPr lang="en-US" sz="1800" dirty="0"/>
              <a:t>(2) 234-249</a:t>
            </a:r>
            <a:r>
              <a:rPr lang="en-US" sz="1800" dirty="0" smtClean="0"/>
              <a:t>.</a:t>
            </a:r>
            <a:endParaRPr lang="en-AU" sz="1800" dirty="0"/>
          </a:p>
          <a:p>
            <a:pPr marL="0" indent="0">
              <a:buNone/>
            </a:pPr>
            <a:r>
              <a:rPr lang="en-US" sz="1800" dirty="0" smtClean="0"/>
              <a:t>Moloney</a:t>
            </a:r>
            <a:r>
              <a:rPr lang="en-US" sz="1800" dirty="0"/>
              <a:t>, L. </a:t>
            </a:r>
            <a:r>
              <a:rPr lang="en-US" sz="1800" dirty="0" err="1"/>
              <a:t>Kaspiew</a:t>
            </a:r>
            <a:r>
              <a:rPr lang="en-US" sz="1800" dirty="0"/>
              <a:t>, R., De </a:t>
            </a:r>
            <a:r>
              <a:rPr lang="en-US" sz="1800" dirty="0" err="1"/>
              <a:t>Maio</a:t>
            </a:r>
            <a:r>
              <a:rPr lang="en-US" sz="1800" dirty="0"/>
              <a:t>, J &amp; </a:t>
            </a:r>
            <a:r>
              <a:rPr lang="en-US" sz="1800" dirty="0" err="1"/>
              <a:t>Deblaquiere</a:t>
            </a:r>
            <a:r>
              <a:rPr lang="en-US" sz="1800" dirty="0"/>
              <a:t>, J. (2013) Family Relationship </a:t>
            </a:r>
            <a:r>
              <a:rPr lang="en-US" sz="1800" dirty="0" err="1"/>
              <a:t>Centres</a:t>
            </a:r>
            <a:r>
              <a:rPr lang="en-US" sz="1800" dirty="0"/>
              <a:t>; partnerships with legal assistance services. </a:t>
            </a:r>
            <a:r>
              <a:rPr lang="en-US" sz="1800" i="1" dirty="0"/>
              <a:t>Family Court Review 51</a:t>
            </a:r>
            <a:r>
              <a:rPr lang="en-US" sz="1800" dirty="0"/>
              <a:t> (2) 250-257</a:t>
            </a:r>
            <a:r>
              <a:rPr lang="en-US" sz="1800" dirty="0" smtClean="0"/>
              <a:t>.</a:t>
            </a:r>
            <a:endParaRPr lang="en-AU" sz="1800" dirty="0" smtClean="0"/>
          </a:p>
          <a:p>
            <a:endParaRPr lang="en-US" dirty="0"/>
          </a:p>
        </p:txBody>
      </p:sp>
    </p:spTree>
    <p:extLst>
      <p:ext uri="{BB962C8B-B14F-4D97-AF65-F5344CB8AC3E}">
        <p14:creationId xmlns:p14="http://schemas.microsoft.com/office/powerpoint/2010/main" val="57673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err="1" smtClean="0"/>
              <a:t>cont</a:t>
            </a:r>
            <a:r>
              <a:rPr lang="en-US" dirty="0" smtClean="0"/>
              <a:t>)</a:t>
            </a:r>
            <a:endParaRPr lang="en-US" dirty="0"/>
          </a:p>
        </p:txBody>
      </p:sp>
      <p:sp>
        <p:nvSpPr>
          <p:cNvPr id="3" name="Content Placeholder 2"/>
          <p:cNvSpPr>
            <a:spLocks noGrp="1"/>
          </p:cNvSpPr>
          <p:nvPr>
            <p:ph idx="1"/>
          </p:nvPr>
        </p:nvSpPr>
        <p:spPr>
          <a:xfrm>
            <a:off x="990600" y="1340768"/>
            <a:ext cx="7162800" cy="4679032"/>
          </a:xfrm>
        </p:spPr>
        <p:txBody>
          <a:bodyPr/>
          <a:lstStyle/>
          <a:p>
            <a:pPr marL="0" indent="0">
              <a:buNone/>
            </a:pPr>
            <a:r>
              <a:rPr lang="en-US" sz="1800" dirty="0"/>
              <a:t>Moloney, L. (2014). Lionel Murphy and the dignified divorce. Of dreams and data. In A Hayes and D. Higgins.  </a:t>
            </a:r>
            <a:r>
              <a:rPr lang="en-US" sz="1800" i="1" dirty="0"/>
              <a:t>Contemporary issues in family law. </a:t>
            </a:r>
            <a:r>
              <a:rPr lang="en-US" sz="1800" dirty="0"/>
              <a:t>Melbourne: Australian Institute of Family Studies 245-257</a:t>
            </a:r>
            <a:r>
              <a:rPr lang="en-US" sz="1800" dirty="0" smtClean="0"/>
              <a:t>.</a:t>
            </a:r>
            <a:endParaRPr lang="en-US" sz="1800" dirty="0" smtClean="0"/>
          </a:p>
          <a:p>
            <a:pPr marL="0" indent="0">
              <a:buNone/>
            </a:pPr>
            <a:r>
              <a:rPr lang="en-US" sz="1800" dirty="0" smtClean="0"/>
              <a:t>Moloney</a:t>
            </a:r>
            <a:r>
              <a:rPr lang="en-US" sz="1800" dirty="0"/>
              <a:t>, L., Smyth, B., Weston, R., Richardson, N., </a:t>
            </a:r>
            <a:r>
              <a:rPr lang="en-US" sz="1800" dirty="0" err="1"/>
              <a:t>Qu</a:t>
            </a:r>
            <a:r>
              <a:rPr lang="en-US" sz="1800" dirty="0"/>
              <a:t>, L., &amp; Gray, M. (2007). </a:t>
            </a:r>
            <a:r>
              <a:rPr lang="en-US" sz="1800" i="1" dirty="0"/>
              <a:t>Allegations of family violence and child abuse in family law children’s proceedings: A pre-reform exploratory study. </a:t>
            </a:r>
            <a:r>
              <a:rPr lang="en-US" sz="1800" dirty="0"/>
              <a:t>Melbourne: Australian Institute of Family Studies</a:t>
            </a:r>
            <a:r>
              <a:rPr lang="en-US" sz="1800" dirty="0" smtClean="0"/>
              <a:t>.</a:t>
            </a:r>
            <a:endParaRPr lang="en-US" sz="1800" dirty="0" smtClean="0">
              <a:latin typeface="Times"/>
              <a:cs typeface="Times"/>
            </a:endParaRPr>
          </a:p>
          <a:p>
            <a:pPr marL="0" indent="0">
              <a:buNone/>
            </a:pPr>
            <a:r>
              <a:rPr lang="en-US" sz="1800" dirty="0" smtClean="0">
                <a:latin typeface="+mj-lt"/>
                <a:cs typeface="Times"/>
              </a:rPr>
              <a:t>Neff</a:t>
            </a:r>
            <a:r>
              <a:rPr lang="en-US" sz="1800" dirty="0">
                <a:latin typeface="+mj-lt"/>
                <a:cs typeface="Times"/>
              </a:rPr>
              <a:t>, R., &amp; Cooper, K. (2004). Parental conflict resolution: Six-, twelve-, and fifteen-month follow-ups of a high-conflict program. </a:t>
            </a:r>
            <a:r>
              <a:rPr lang="en-US" sz="1800" i="1" dirty="0">
                <a:latin typeface="+mj-lt"/>
                <a:cs typeface="Times"/>
              </a:rPr>
              <a:t>Family Court Review</a:t>
            </a:r>
            <a:r>
              <a:rPr lang="en-US" sz="1800" dirty="0">
                <a:latin typeface="+mj-lt"/>
                <a:cs typeface="Times"/>
              </a:rPr>
              <a:t>, 42(1), 99–114. </a:t>
            </a:r>
            <a:endParaRPr lang="en-AU" sz="1800" dirty="0" smtClean="0">
              <a:latin typeface="+mj-lt"/>
              <a:cs typeface="Times"/>
            </a:endParaRPr>
          </a:p>
          <a:p>
            <a:pPr marL="0" indent="0">
              <a:buNone/>
            </a:pPr>
            <a:r>
              <a:rPr lang="en-AU" sz="1800" dirty="0" smtClean="0">
                <a:latin typeface="+mj-lt"/>
                <a:cs typeface="Times"/>
              </a:rPr>
              <a:t>Parkinson</a:t>
            </a:r>
            <a:r>
              <a:rPr lang="en-AU" sz="1800" dirty="0">
                <a:latin typeface="+mj-lt"/>
                <a:cs typeface="Times"/>
              </a:rPr>
              <a:t>, P. (2013) The idea of Family Relationships Centres in Australia. </a:t>
            </a:r>
            <a:r>
              <a:rPr lang="en-AU" sz="1800" i="1" dirty="0">
                <a:latin typeface="+mj-lt"/>
                <a:cs typeface="Times"/>
              </a:rPr>
              <a:t>Family Court Review 51 </a:t>
            </a:r>
            <a:r>
              <a:rPr lang="en-AU" sz="1800" dirty="0">
                <a:latin typeface="+mj-lt"/>
                <a:cs typeface="Times"/>
              </a:rPr>
              <a:t>(2) 195-213. </a:t>
            </a:r>
            <a:endParaRPr lang="en-AU" sz="1800" dirty="0" smtClean="0">
              <a:latin typeface="+mj-lt"/>
              <a:cs typeface="Times"/>
            </a:endParaRPr>
          </a:p>
          <a:p>
            <a:pPr marL="0" indent="0">
              <a:buNone/>
            </a:pPr>
            <a:r>
              <a:rPr lang="en-AU" sz="1800" dirty="0" err="1" smtClean="0">
                <a:latin typeface="+mj-lt"/>
                <a:cs typeface="Times"/>
              </a:rPr>
              <a:t>Qu</a:t>
            </a:r>
            <a:r>
              <a:rPr lang="en-AU" sz="1800" dirty="0">
                <a:latin typeface="+mj-lt"/>
                <a:cs typeface="Times"/>
              </a:rPr>
              <a:t>, L., &amp; Weston, R. (2010). </a:t>
            </a:r>
            <a:r>
              <a:rPr lang="en-AU" sz="1800" i="1" dirty="0">
                <a:latin typeface="+mj-lt"/>
                <a:cs typeface="Times"/>
              </a:rPr>
              <a:t>Parenting dynamics after separation: A follow-up study of parents who separated after the 2006 family law reforms</a:t>
            </a:r>
            <a:r>
              <a:rPr lang="en-AU" sz="1800" dirty="0">
                <a:latin typeface="+mj-lt"/>
                <a:cs typeface="Times"/>
              </a:rPr>
              <a:t>. Melbourne: Australian Institute of Family Studies. Retrieved from &lt;</a:t>
            </a:r>
            <a:r>
              <a:rPr lang="en-AU" sz="1800" dirty="0" err="1">
                <a:latin typeface="+mj-lt"/>
                <a:cs typeface="Times"/>
              </a:rPr>
              <a:t>tinyurl.com</a:t>
            </a:r>
            <a:r>
              <a:rPr lang="en-AU" sz="1800" dirty="0">
                <a:latin typeface="+mj-lt"/>
                <a:cs typeface="Times"/>
              </a:rPr>
              <a:t>/</a:t>
            </a:r>
            <a:r>
              <a:rPr lang="en-AU" sz="1800" dirty="0" err="1">
                <a:latin typeface="+mj-lt"/>
                <a:cs typeface="Times"/>
              </a:rPr>
              <a:t>bwwdrqq</a:t>
            </a:r>
            <a:r>
              <a:rPr lang="en-AU" sz="1800" dirty="0">
                <a:latin typeface="+mj-lt"/>
                <a:cs typeface="Times"/>
              </a:rPr>
              <a:t>&gt;.</a:t>
            </a:r>
          </a:p>
          <a:p>
            <a:pPr marL="0" indent="0">
              <a:buNone/>
            </a:pPr>
            <a:r>
              <a:rPr lang="en-AU" sz="1800" dirty="0" err="1" smtClean="0">
                <a:latin typeface="+mj-lt"/>
                <a:cs typeface="Times"/>
              </a:rPr>
              <a:t>Qu</a:t>
            </a:r>
            <a:r>
              <a:rPr lang="en-AU" sz="1800" dirty="0">
                <a:latin typeface="+mj-lt"/>
                <a:cs typeface="Times"/>
              </a:rPr>
              <a:t>, L., Weston, R., Moloney, L., </a:t>
            </a:r>
            <a:r>
              <a:rPr lang="en-AU" sz="1800" dirty="0" err="1">
                <a:latin typeface="+mj-lt"/>
                <a:cs typeface="Times"/>
              </a:rPr>
              <a:t>Kaspiew</a:t>
            </a:r>
            <a:r>
              <a:rPr lang="en-AU" sz="1800" dirty="0">
                <a:latin typeface="+mj-lt"/>
                <a:cs typeface="Times"/>
              </a:rPr>
              <a:t>, R., &amp; Dunstan, J. (2014). </a:t>
            </a:r>
            <a:r>
              <a:rPr lang="en-AU" sz="1800" i="1" dirty="0">
                <a:latin typeface="+mj-lt"/>
                <a:cs typeface="Times"/>
              </a:rPr>
              <a:t>Post-separation parenting, property and relationship dynamics after five years</a:t>
            </a:r>
            <a:r>
              <a:rPr lang="en-AU" sz="1800" dirty="0">
                <a:latin typeface="+mj-lt"/>
                <a:cs typeface="Times"/>
              </a:rPr>
              <a:t>. Canberra: Attorney-General’s Department</a:t>
            </a:r>
            <a:r>
              <a:rPr lang="en-AU" sz="1800" dirty="0" smtClean="0">
                <a:latin typeface="+mj-lt"/>
                <a:cs typeface="Times"/>
              </a:rPr>
              <a:t>.</a:t>
            </a:r>
          </a:p>
          <a:p>
            <a:pPr marL="0" indent="0">
              <a:buNone/>
            </a:pPr>
            <a:endParaRPr lang="en-US" dirty="0"/>
          </a:p>
        </p:txBody>
      </p:sp>
    </p:spTree>
    <p:extLst>
      <p:ext uri="{BB962C8B-B14F-4D97-AF65-F5344CB8AC3E}">
        <p14:creationId xmlns:p14="http://schemas.microsoft.com/office/powerpoint/2010/main" val="1799762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AU" sz="1800" dirty="0">
                <a:cs typeface="Times"/>
              </a:rPr>
              <a:t>Swain, S. (2012) </a:t>
            </a:r>
            <a:r>
              <a:rPr lang="en-AU" sz="1800" i="1" dirty="0">
                <a:cs typeface="Times"/>
              </a:rPr>
              <a:t>Born in hope. The early years of the Family Court of Australia.</a:t>
            </a:r>
            <a:r>
              <a:rPr lang="en-AU" sz="1800" dirty="0">
                <a:cs typeface="Times"/>
              </a:rPr>
              <a:t> Sydney: </a:t>
            </a:r>
            <a:r>
              <a:rPr lang="en-AU" sz="1800" dirty="0" err="1">
                <a:cs typeface="Times"/>
              </a:rPr>
              <a:t>NewSouth</a:t>
            </a:r>
            <a:r>
              <a:rPr lang="en-AU" sz="1800" dirty="0">
                <a:cs typeface="Times"/>
              </a:rPr>
              <a:t> Publishing</a:t>
            </a:r>
          </a:p>
          <a:p>
            <a:endParaRPr lang="en-US" dirty="0"/>
          </a:p>
        </p:txBody>
      </p:sp>
    </p:spTree>
    <p:extLst>
      <p:ext uri="{BB962C8B-B14F-4D97-AF65-F5344CB8AC3E}">
        <p14:creationId xmlns:p14="http://schemas.microsoft.com/office/powerpoint/2010/main" val="245466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0" y="-152400"/>
            <a:ext cx="9144000" cy="1524000"/>
          </a:xfrm>
        </p:spPr>
        <p:txBody>
          <a:bodyPr/>
          <a:lstStyle/>
          <a:p>
            <a:pPr algn="ctr"/>
            <a:r>
              <a:rPr lang="en-US" sz="4800" dirty="0" smtClean="0">
                <a:latin typeface="Arial Narrow" charset="0"/>
              </a:rPr>
              <a:t>Primary Evaluation Strategy</a:t>
            </a:r>
            <a:br>
              <a:rPr lang="en-US" sz="4800" dirty="0" smtClean="0">
                <a:latin typeface="Arial Narrow" charset="0"/>
              </a:rPr>
            </a:br>
            <a:r>
              <a:rPr lang="en-US" sz="2800" dirty="0" smtClean="0">
                <a:latin typeface="Arial Narrow" charset="0"/>
              </a:rPr>
              <a:t>(Six million dollars)</a:t>
            </a:r>
            <a:endParaRPr lang="en-US" sz="4800" dirty="0">
              <a:latin typeface="Arial Narrow" charset="0"/>
            </a:endParaRPr>
          </a:p>
        </p:txBody>
      </p:sp>
      <p:pic>
        <p:nvPicPr>
          <p:cNvPr id="7170" name="Picture 4" descr="Fig 1 JD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6550"/>
            <a:ext cx="78359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0408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algn="ctr"/>
            <a:r>
              <a:rPr lang="en-US" dirty="0" smtClean="0">
                <a:latin typeface="Arial Narrow" charset="0"/>
              </a:rPr>
              <a:t>Scope of original evaluation </a:t>
            </a:r>
            <a:endParaRPr lang="en-US" dirty="0">
              <a:latin typeface="Arial Narrow" charset="0"/>
            </a:endParaRPr>
          </a:p>
        </p:txBody>
      </p:sp>
      <p:sp>
        <p:nvSpPr>
          <p:cNvPr id="9218" name="Text Box 3"/>
          <p:cNvSpPr txBox="1">
            <a:spLocks noChangeArrowheads="1"/>
          </p:cNvSpPr>
          <p:nvPr/>
        </p:nvSpPr>
        <p:spPr bwMode="auto">
          <a:xfrm>
            <a:off x="762000" y="1371600"/>
            <a:ext cx="8458200" cy="520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4163" indent="-284163">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l">
              <a:spcBef>
                <a:spcPct val="50000"/>
              </a:spcBef>
            </a:pPr>
            <a:r>
              <a:rPr lang="en-US" b="1" dirty="0" smtClean="0">
                <a:solidFill>
                  <a:srgbClr val="561824"/>
                </a:solidFill>
                <a:latin typeface="Arial Narrow" charset="0"/>
              </a:rPr>
              <a:t>Information </a:t>
            </a:r>
            <a:r>
              <a:rPr lang="en-US" b="1" dirty="0">
                <a:solidFill>
                  <a:srgbClr val="561824"/>
                </a:solidFill>
                <a:latin typeface="Arial Narrow" charset="0"/>
              </a:rPr>
              <a:t>collected from over 28,000 </a:t>
            </a:r>
            <a:r>
              <a:rPr lang="en-US" b="1" dirty="0" smtClean="0">
                <a:solidFill>
                  <a:srgbClr val="561824"/>
                </a:solidFill>
                <a:latin typeface="Arial Narrow" charset="0"/>
              </a:rPr>
              <a:t>respondents</a:t>
            </a:r>
            <a:endParaRPr lang="en-US" dirty="0">
              <a:solidFill>
                <a:srgbClr val="561824"/>
              </a:solidFill>
              <a:latin typeface="Arial Narrow" charset="0"/>
            </a:endParaRPr>
          </a:p>
          <a:p>
            <a:pPr marL="0" indent="0" algn="l">
              <a:spcBef>
                <a:spcPct val="50000"/>
              </a:spcBef>
            </a:pPr>
            <a:endParaRPr lang="en-US" sz="2000" dirty="0" smtClean="0">
              <a:solidFill>
                <a:srgbClr val="561824"/>
              </a:solidFill>
              <a:latin typeface="Arial Narrow" charset="0"/>
            </a:endParaRPr>
          </a:p>
          <a:p>
            <a:pPr marL="0" indent="0" algn="l">
              <a:spcBef>
                <a:spcPct val="50000"/>
              </a:spcBef>
            </a:pPr>
            <a:r>
              <a:rPr lang="en-US" sz="2000" dirty="0" smtClean="0">
                <a:solidFill>
                  <a:srgbClr val="561824"/>
                </a:solidFill>
                <a:latin typeface="Arial Narrow" charset="0"/>
              </a:rPr>
              <a:t>2,005 </a:t>
            </a:r>
            <a:r>
              <a:rPr lang="en-US" sz="2000" dirty="0">
                <a:solidFill>
                  <a:srgbClr val="561824"/>
                </a:solidFill>
                <a:latin typeface="Arial Narrow" charset="0"/>
              </a:rPr>
              <a:t>parents who had separated prior to the 2006 </a:t>
            </a:r>
            <a:r>
              <a:rPr lang="en-US" sz="2000" dirty="0" smtClean="0">
                <a:solidFill>
                  <a:srgbClr val="561824"/>
                </a:solidFill>
                <a:latin typeface="Arial Narrow" charset="0"/>
              </a:rPr>
              <a:t>reforms (LBS) </a:t>
            </a:r>
            <a:endParaRPr lang="en-US" sz="2000" dirty="0">
              <a:solidFill>
                <a:srgbClr val="561824"/>
              </a:solidFill>
              <a:latin typeface="Arial Narrow" charset="0"/>
            </a:endParaRPr>
          </a:p>
          <a:p>
            <a:pPr marL="0" indent="0" algn="l">
              <a:spcBef>
                <a:spcPct val="20000"/>
              </a:spcBef>
              <a:buClr>
                <a:schemeClr val="accent2"/>
              </a:buClr>
              <a:buSzPct val="75000"/>
            </a:pPr>
            <a:r>
              <a:rPr lang="en-US" sz="2000" b="1" dirty="0">
                <a:solidFill>
                  <a:srgbClr val="561824"/>
                </a:solidFill>
                <a:latin typeface="Arial Narrow" charset="0"/>
              </a:rPr>
              <a:t>10,002 parents who had separated after the 2006 </a:t>
            </a:r>
            <a:r>
              <a:rPr lang="en-US" sz="2000" b="1" dirty="0" smtClean="0">
                <a:solidFill>
                  <a:srgbClr val="561824"/>
                </a:solidFill>
                <a:latin typeface="Arial Narrow" charset="0"/>
              </a:rPr>
              <a:t>reforms (LSSF)</a:t>
            </a:r>
            <a:endParaRPr lang="en-US" sz="2000" b="1" dirty="0">
              <a:solidFill>
                <a:srgbClr val="561824"/>
              </a:solidFill>
              <a:latin typeface="Arial Narrow" charset="0"/>
            </a:endParaRPr>
          </a:p>
          <a:p>
            <a:pPr marL="0" indent="0" algn="l">
              <a:spcBef>
                <a:spcPct val="20000"/>
              </a:spcBef>
              <a:buClr>
                <a:schemeClr val="accent2"/>
              </a:buClr>
              <a:buSzPct val="75000"/>
            </a:pPr>
            <a:r>
              <a:rPr lang="en-US" sz="2000" dirty="0">
                <a:solidFill>
                  <a:srgbClr val="561824"/>
                </a:solidFill>
                <a:latin typeface="Arial Narrow" charset="0"/>
              </a:rPr>
              <a:t>10,000 parents in a nationally representative survey of all parents - including separated parents (5,000 pre-reform and 5,000 post-reform)</a:t>
            </a:r>
          </a:p>
          <a:p>
            <a:pPr marL="0" indent="0" algn="l">
              <a:spcBef>
                <a:spcPct val="20000"/>
              </a:spcBef>
              <a:buClr>
                <a:schemeClr val="accent2"/>
              </a:buClr>
              <a:buSzPct val="75000"/>
            </a:pPr>
            <a:r>
              <a:rPr lang="en-US" sz="2000" dirty="0">
                <a:solidFill>
                  <a:srgbClr val="561824"/>
                </a:solidFill>
                <a:latin typeface="Arial Narrow" charset="0"/>
              </a:rPr>
              <a:t>562 grandparents who had an adult child who had separated</a:t>
            </a:r>
          </a:p>
          <a:p>
            <a:pPr marL="0" indent="0" algn="l">
              <a:spcBef>
                <a:spcPct val="20000"/>
              </a:spcBef>
              <a:buClr>
                <a:schemeClr val="accent2"/>
              </a:buClr>
              <a:buSzPct val="75000"/>
            </a:pPr>
            <a:r>
              <a:rPr lang="en-US" sz="2000" b="1" dirty="0">
                <a:solidFill>
                  <a:srgbClr val="561824"/>
                </a:solidFill>
                <a:latin typeface="Arial Narrow" charset="0"/>
              </a:rPr>
              <a:t>3,251 clients of services funded as part of the family law system</a:t>
            </a:r>
          </a:p>
          <a:p>
            <a:pPr marL="0" indent="0" algn="l">
              <a:spcBef>
                <a:spcPct val="20000"/>
              </a:spcBef>
              <a:buClr>
                <a:schemeClr val="accent2"/>
              </a:buClr>
              <a:buSzPct val="75000"/>
            </a:pPr>
            <a:r>
              <a:rPr lang="en-US" sz="2000" dirty="0">
                <a:solidFill>
                  <a:srgbClr val="561824"/>
                </a:solidFill>
                <a:latin typeface="Arial Narrow" charset="0"/>
              </a:rPr>
              <a:t>1,668 service providers (including managers and staff of relationship service providers)</a:t>
            </a:r>
          </a:p>
          <a:p>
            <a:pPr marL="0" indent="0" algn="l">
              <a:spcBef>
                <a:spcPct val="20000"/>
              </a:spcBef>
              <a:buClr>
                <a:schemeClr val="accent2"/>
              </a:buClr>
              <a:buSzPct val="75000"/>
            </a:pPr>
            <a:r>
              <a:rPr lang="en-US" sz="2000" b="1" dirty="0">
                <a:solidFill>
                  <a:srgbClr val="561824"/>
                </a:solidFill>
                <a:latin typeface="Arial Narrow" charset="0"/>
              </a:rPr>
              <a:t>367 family lawyers (surveyed pre-reform) and 319 lawyers (surveyed post-reform)</a:t>
            </a:r>
          </a:p>
          <a:p>
            <a:pPr marL="0" indent="0" algn="l">
              <a:spcBef>
                <a:spcPct val="20000"/>
              </a:spcBef>
              <a:buClr>
                <a:schemeClr val="accent2"/>
              </a:buClr>
              <a:buSzPct val="75000"/>
            </a:pPr>
            <a:r>
              <a:rPr lang="en-US" sz="2000" dirty="0">
                <a:solidFill>
                  <a:srgbClr val="561824"/>
                </a:solidFill>
                <a:latin typeface="Arial Narrow" charset="0"/>
              </a:rPr>
              <a:t>184 qualitative interviews with judicial officers, registrars, lawyers and family consultants</a:t>
            </a:r>
          </a:p>
          <a:p>
            <a:pPr marL="0" indent="0" algn="l">
              <a:spcBef>
                <a:spcPct val="20000"/>
              </a:spcBef>
              <a:buClr>
                <a:schemeClr val="accent2"/>
              </a:buClr>
              <a:buSzPct val="75000"/>
            </a:pPr>
            <a:r>
              <a:rPr lang="en-US" sz="2000" b="1" dirty="0">
                <a:solidFill>
                  <a:srgbClr val="561824"/>
                </a:solidFill>
                <a:latin typeface="Arial Narrow" charset="0"/>
              </a:rPr>
              <a:t>Information sampled from 1,724 court files from the </a:t>
            </a:r>
            <a:r>
              <a:rPr lang="en-US" sz="2000" b="1" dirty="0" err="1">
                <a:solidFill>
                  <a:srgbClr val="561824"/>
                </a:solidFill>
                <a:latin typeface="Arial Narrow" charset="0"/>
              </a:rPr>
              <a:t>FCoA</a:t>
            </a:r>
            <a:r>
              <a:rPr lang="en-US" sz="2000" b="1" dirty="0">
                <a:solidFill>
                  <a:srgbClr val="561824"/>
                </a:solidFill>
                <a:latin typeface="Arial Narrow" charset="0"/>
              </a:rPr>
              <a:t>, FMC and </a:t>
            </a:r>
            <a:r>
              <a:rPr lang="en-US" sz="2000" b="1" dirty="0" err="1">
                <a:solidFill>
                  <a:srgbClr val="561824"/>
                </a:solidFill>
                <a:latin typeface="Arial Narrow" charset="0"/>
              </a:rPr>
              <a:t>FCoWA</a:t>
            </a:r>
            <a:endParaRPr lang="en-US" sz="2000" b="1" dirty="0">
              <a:solidFill>
                <a:srgbClr val="561824"/>
              </a:solidFill>
              <a:latin typeface="Arial Narrow" charset="0"/>
            </a:endParaRPr>
          </a:p>
          <a:p>
            <a:pPr algn="l">
              <a:spcBef>
                <a:spcPct val="50000"/>
              </a:spcBef>
              <a:buFontTx/>
              <a:buChar char="-"/>
            </a:pPr>
            <a:endParaRPr lang="en-US" dirty="0">
              <a:solidFill>
                <a:srgbClr val="561824"/>
              </a:solidFill>
              <a:latin typeface="Arial Narrow" charset="0"/>
            </a:endParaRPr>
          </a:p>
        </p:txBody>
      </p:sp>
    </p:spTree>
    <p:extLst>
      <p:ext uri="{BB962C8B-B14F-4D97-AF65-F5344CB8AC3E}">
        <p14:creationId xmlns:p14="http://schemas.microsoft.com/office/powerpoint/2010/main" val="29029302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Perceived quality of inter-parental relationship by gender and wave </a:t>
            </a:r>
            <a:endParaRPr lang="en-US" dirty="0"/>
          </a:p>
        </p:txBody>
      </p:sp>
      <p:pic>
        <p:nvPicPr>
          <p:cNvPr id="4" name="Content Placeholder 3" descr="Perceived quality of inter-parental relationship by gender and wave" title="Perceived quality of inter-parental relationship by gender and wave"/>
          <p:cNvPicPr>
            <a:picLocks noGrp="1"/>
          </p:cNvPicPr>
          <p:nvPr>
            <p:ph idx="1"/>
          </p:nvPr>
        </p:nvPicPr>
        <p:blipFill>
          <a:blip r:embed="rId2">
            <a:extLst>
              <a:ext uri="{28A0092B-C50C-407E-A947-70E740481C1C}">
                <a14:useLocalDpi xmlns:a14="http://schemas.microsoft.com/office/drawing/2010/main" val="0"/>
              </a:ext>
            </a:extLst>
          </a:blip>
          <a:srcRect l="-5052" r="-5052"/>
          <a:stretch>
            <a:fillRect/>
          </a:stretch>
        </p:blipFill>
        <p:spPr bwMode="auto">
          <a:xfrm>
            <a:off x="971600" y="1412776"/>
            <a:ext cx="7162800" cy="4343400"/>
          </a:xfrm>
          <a:prstGeom prst="rect">
            <a:avLst/>
          </a:prstGeom>
          <a:noFill/>
          <a:ln>
            <a:noFill/>
          </a:ln>
        </p:spPr>
      </p:pic>
    </p:spTree>
    <p:extLst>
      <p:ext uri="{BB962C8B-B14F-4D97-AF65-F5344CB8AC3E}">
        <p14:creationId xmlns:p14="http://schemas.microsoft.com/office/powerpoint/2010/main" val="12283935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Changes in perceived quality of inter-parental relationship reported in Waves 1, 2 and 3, by gender </a:t>
            </a:r>
            <a:endParaRPr lang="en-US" sz="2800"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57359553"/>
              </p:ext>
            </p:extLst>
          </p:nvPr>
        </p:nvGraphicFramePr>
        <p:xfrm>
          <a:off x="1925638" y="3798888"/>
          <a:ext cx="5391150" cy="134937"/>
        </p:xfrm>
        <a:graphic>
          <a:graphicData uri="http://schemas.openxmlformats.org/presentationml/2006/ole">
            <mc:AlternateContent xmlns:mc="http://schemas.openxmlformats.org/markup-compatibility/2006">
              <mc:Choice xmlns:v="urn:schemas-microsoft-com:vml" Requires="v">
                <p:oleObj spid="_x0000_s142418" name="Document" r:id="rId3" imgW="4927600" imgH="139700" progId="Word.Document.12">
                  <p:embed/>
                </p:oleObj>
              </mc:Choice>
              <mc:Fallback>
                <p:oleObj name="Document" r:id="rId3" imgW="4927600" imgH="139700" progId="Word.Document.12">
                  <p:embed/>
                  <p:pic>
                    <p:nvPicPr>
                      <p:cNvPr id="0" name=""/>
                      <p:cNvPicPr/>
                      <p:nvPr/>
                    </p:nvPicPr>
                    <p:blipFill>
                      <a:blip r:embed="rId4"/>
                      <a:stretch>
                        <a:fillRect/>
                      </a:stretch>
                    </p:blipFill>
                    <p:spPr>
                      <a:xfrm>
                        <a:off x="1925638" y="3798888"/>
                        <a:ext cx="5391150" cy="1349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79296382"/>
              </p:ext>
            </p:extLst>
          </p:nvPr>
        </p:nvGraphicFramePr>
        <p:xfrm>
          <a:off x="1331640" y="1772815"/>
          <a:ext cx="6741370" cy="4215747"/>
        </p:xfrm>
        <a:graphic>
          <a:graphicData uri="http://schemas.openxmlformats.org/presentationml/2006/ole">
            <mc:AlternateContent xmlns:mc="http://schemas.openxmlformats.org/markup-compatibility/2006">
              <mc:Choice xmlns:v="urn:schemas-microsoft-com:vml" Requires="v">
                <p:oleObj spid="_x0000_s142419" name="Document" r:id="rId5" imgW="5664200" imgH="3771900" progId="Word.Document.12">
                  <p:embed/>
                </p:oleObj>
              </mc:Choice>
              <mc:Fallback>
                <p:oleObj name="Document" r:id="rId5" imgW="5664200" imgH="3771900" progId="Word.Document.12">
                  <p:embed/>
                  <p:pic>
                    <p:nvPicPr>
                      <p:cNvPr id="0" name=""/>
                      <p:cNvPicPr/>
                      <p:nvPr/>
                    </p:nvPicPr>
                    <p:blipFill>
                      <a:blip r:embed="rId6"/>
                      <a:stretch>
                        <a:fillRect/>
                      </a:stretch>
                    </p:blipFill>
                    <p:spPr>
                      <a:xfrm>
                        <a:off x="1331640" y="1772815"/>
                        <a:ext cx="6741370" cy="4215747"/>
                      </a:xfrm>
                      <a:prstGeom prst="rect">
                        <a:avLst/>
                      </a:prstGeom>
                    </p:spPr>
                  </p:pic>
                </p:oleObj>
              </mc:Fallback>
            </mc:AlternateContent>
          </a:graphicData>
        </a:graphic>
      </p:graphicFrame>
    </p:spTree>
    <p:extLst>
      <p:ext uri="{BB962C8B-B14F-4D97-AF65-F5344CB8AC3E}">
        <p14:creationId xmlns:p14="http://schemas.microsoft.com/office/powerpoint/2010/main" val="32063691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200" dirty="0"/>
              <a:t>Reports of safety concerns for self and/or child, by gender, continuing sample </a:t>
            </a:r>
            <a:endParaRPr lang="en-US" sz="3200"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57387746"/>
              </p:ext>
            </p:extLst>
          </p:nvPr>
        </p:nvGraphicFramePr>
        <p:xfrm>
          <a:off x="1860550" y="1772816"/>
          <a:ext cx="5663778" cy="4211564"/>
        </p:xfrm>
        <a:graphic>
          <a:graphicData uri="http://schemas.openxmlformats.org/presentationml/2006/ole">
            <mc:AlternateContent xmlns:mc="http://schemas.openxmlformats.org/markup-compatibility/2006">
              <mc:Choice xmlns:v="urn:schemas-microsoft-com:vml" Requires="v">
                <p:oleObj spid="_x0000_s143408" name="Document" r:id="rId3" imgW="5422900" imgH="2755900" progId="Word.Document.12">
                  <p:embed/>
                </p:oleObj>
              </mc:Choice>
              <mc:Fallback>
                <p:oleObj name="Document" r:id="rId3" imgW="5422900" imgH="2755900" progId="Word.Document.12">
                  <p:embed/>
                  <p:pic>
                    <p:nvPicPr>
                      <p:cNvPr id="0" name=""/>
                      <p:cNvPicPr/>
                      <p:nvPr/>
                    </p:nvPicPr>
                    <p:blipFill>
                      <a:blip r:embed="rId4"/>
                      <a:stretch>
                        <a:fillRect/>
                      </a:stretch>
                    </p:blipFill>
                    <p:spPr>
                      <a:xfrm>
                        <a:off x="1860550" y="1772816"/>
                        <a:ext cx="5663778" cy="4211564"/>
                      </a:xfrm>
                      <a:prstGeom prst="rect">
                        <a:avLst/>
                      </a:prstGeom>
                    </p:spPr>
                  </p:pic>
                </p:oleObj>
              </mc:Fallback>
            </mc:AlternateContent>
          </a:graphicData>
        </a:graphic>
      </p:graphicFrame>
    </p:spTree>
    <p:extLst>
      <p:ext uri="{BB962C8B-B14F-4D97-AF65-F5344CB8AC3E}">
        <p14:creationId xmlns:p14="http://schemas.microsoft.com/office/powerpoint/2010/main" val="38841316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Behaviours/mental health state generating concerns among parents who held safety concerns, by gender, </a:t>
            </a:r>
            <a:r>
              <a:rPr lang="en-AU" sz="2800" dirty="0" smtClean="0"/>
              <a:t>Wave </a:t>
            </a:r>
            <a:r>
              <a:rPr lang="en-AU" sz="2800" dirty="0"/>
              <a:t>3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6382675"/>
              </p:ext>
            </p:extLst>
          </p:nvPr>
        </p:nvGraphicFramePr>
        <p:xfrm>
          <a:off x="990600" y="1676400"/>
          <a:ext cx="7162800" cy="2966720"/>
        </p:xfrm>
        <a:graphic>
          <a:graphicData uri="http://schemas.openxmlformats.org/drawingml/2006/table">
            <a:tbl>
              <a:tblPr firstRow="1" bandRow="1">
                <a:tableStyleId>{5C22544A-7EE6-4342-B048-85BDC9FD1C3A}</a:tableStyleId>
              </a:tblPr>
              <a:tblGrid>
                <a:gridCol w="3509392"/>
                <a:gridCol w="1152128"/>
                <a:gridCol w="1224136"/>
                <a:gridCol w="1277144"/>
              </a:tblGrid>
              <a:tr h="370840">
                <a:tc>
                  <a:txBody>
                    <a:bodyPr/>
                    <a:lstStyle/>
                    <a:p>
                      <a:r>
                        <a:rPr lang="en-US" dirty="0" err="1" smtClean="0"/>
                        <a:t>Behaviours</a:t>
                      </a:r>
                      <a:r>
                        <a:rPr lang="en-US" dirty="0" smtClean="0"/>
                        <a:t>/</a:t>
                      </a:r>
                      <a:r>
                        <a:rPr lang="en-US" baseline="0" dirty="0" smtClean="0"/>
                        <a:t> Mental State</a:t>
                      </a:r>
                      <a:endParaRPr lang="en-US" dirty="0"/>
                    </a:p>
                  </a:txBody>
                  <a:tcPr/>
                </a:tc>
                <a:tc>
                  <a:txBody>
                    <a:bodyPr/>
                    <a:lstStyle/>
                    <a:p>
                      <a:r>
                        <a:rPr lang="en-US" dirty="0" smtClean="0"/>
                        <a:t>% Fathers</a:t>
                      </a:r>
                      <a:endParaRPr lang="en-US" dirty="0"/>
                    </a:p>
                  </a:txBody>
                  <a:tcPr/>
                </a:tc>
                <a:tc>
                  <a:txBody>
                    <a:bodyPr/>
                    <a:lstStyle/>
                    <a:p>
                      <a:r>
                        <a:rPr lang="en-US" dirty="0" smtClean="0"/>
                        <a:t>%Mothers</a:t>
                      </a:r>
                      <a:endParaRPr lang="en-US" dirty="0"/>
                    </a:p>
                  </a:txBody>
                  <a:tcPr/>
                </a:tc>
                <a:tc>
                  <a:txBody>
                    <a:bodyPr/>
                    <a:lstStyle/>
                    <a:p>
                      <a:r>
                        <a:rPr lang="en-US" dirty="0" smtClean="0"/>
                        <a:t>    % All</a:t>
                      </a:r>
                      <a:endParaRPr lang="en-US" dirty="0"/>
                    </a:p>
                  </a:txBody>
                  <a:tcPr/>
                </a:tc>
              </a:tr>
              <a:tr h="370840">
                <a:tc>
                  <a:txBody>
                    <a:bodyPr/>
                    <a:lstStyle/>
                    <a:p>
                      <a:r>
                        <a:rPr lang="en-US" dirty="0" smtClean="0"/>
                        <a:t>Emotional</a:t>
                      </a:r>
                      <a:r>
                        <a:rPr lang="en-US" baseline="0" dirty="0" smtClean="0"/>
                        <a:t> Abuse or Anger Issues</a:t>
                      </a:r>
                      <a:endParaRPr lang="en-US" dirty="0"/>
                    </a:p>
                  </a:txBody>
                  <a:tcPr/>
                </a:tc>
                <a:tc>
                  <a:txBody>
                    <a:bodyPr/>
                    <a:lstStyle/>
                    <a:p>
                      <a:r>
                        <a:rPr lang="en-US" dirty="0" smtClean="0"/>
                        <a:t>       78</a:t>
                      </a:r>
                      <a:endParaRPr lang="en-US" dirty="0"/>
                    </a:p>
                  </a:txBody>
                  <a:tcPr/>
                </a:tc>
                <a:tc>
                  <a:txBody>
                    <a:bodyPr/>
                    <a:lstStyle/>
                    <a:p>
                      <a:r>
                        <a:rPr lang="en-US" dirty="0" smtClean="0"/>
                        <a:t>      83</a:t>
                      </a:r>
                      <a:endParaRPr lang="en-US" dirty="0"/>
                    </a:p>
                  </a:txBody>
                  <a:tcPr/>
                </a:tc>
                <a:tc>
                  <a:txBody>
                    <a:bodyPr/>
                    <a:lstStyle/>
                    <a:p>
                      <a:r>
                        <a:rPr lang="en-US" dirty="0" smtClean="0"/>
                        <a:t>     81</a:t>
                      </a:r>
                      <a:endParaRPr lang="en-US" dirty="0"/>
                    </a:p>
                  </a:txBody>
                  <a:tcPr/>
                </a:tc>
              </a:tr>
              <a:tr h="370840">
                <a:tc>
                  <a:txBody>
                    <a:bodyPr/>
                    <a:lstStyle/>
                    <a:p>
                      <a:r>
                        <a:rPr lang="en-US" dirty="0" smtClean="0"/>
                        <a:t>Mental Health</a:t>
                      </a:r>
                      <a:r>
                        <a:rPr lang="en-US" baseline="0" dirty="0" smtClean="0"/>
                        <a:t> Issues</a:t>
                      </a:r>
                      <a:endParaRPr lang="en-US" dirty="0"/>
                    </a:p>
                  </a:txBody>
                  <a:tcPr/>
                </a:tc>
                <a:tc>
                  <a:txBody>
                    <a:bodyPr/>
                    <a:lstStyle/>
                    <a:p>
                      <a:r>
                        <a:rPr lang="en-US" dirty="0" smtClean="0"/>
                        <a:t>       70</a:t>
                      </a:r>
                      <a:endParaRPr lang="en-US" dirty="0"/>
                    </a:p>
                  </a:txBody>
                  <a:tcPr/>
                </a:tc>
                <a:tc>
                  <a:txBody>
                    <a:bodyPr/>
                    <a:lstStyle/>
                    <a:p>
                      <a:r>
                        <a:rPr lang="en-US" dirty="0" smtClean="0"/>
                        <a:t>      62</a:t>
                      </a:r>
                      <a:endParaRPr lang="en-US" dirty="0"/>
                    </a:p>
                  </a:txBody>
                  <a:tcPr/>
                </a:tc>
                <a:tc>
                  <a:txBody>
                    <a:bodyPr/>
                    <a:lstStyle/>
                    <a:p>
                      <a:r>
                        <a:rPr lang="en-US" dirty="0" smtClean="0"/>
                        <a:t>     65</a:t>
                      </a:r>
                      <a:endParaRPr lang="en-US" dirty="0"/>
                    </a:p>
                  </a:txBody>
                  <a:tcPr/>
                </a:tc>
              </a:tr>
              <a:tr h="370840">
                <a:tc>
                  <a:txBody>
                    <a:bodyPr/>
                    <a:lstStyle/>
                    <a:p>
                      <a:r>
                        <a:rPr lang="en-US" dirty="0" smtClean="0"/>
                        <a:t>Violent or dangerous </a:t>
                      </a:r>
                      <a:r>
                        <a:rPr lang="en-US" dirty="0" err="1" smtClean="0"/>
                        <a:t>behaviour</a:t>
                      </a:r>
                      <a:endParaRPr lang="en-US" dirty="0"/>
                    </a:p>
                  </a:txBody>
                  <a:tcPr/>
                </a:tc>
                <a:tc>
                  <a:txBody>
                    <a:bodyPr/>
                    <a:lstStyle/>
                    <a:p>
                      <a:r>
                        <a:rPr lang="en-US" dirty="0" smtClean="0"/>
                        <a:t>       58</a:t>
                      </a:r>
                      <a:endParaRPr lang="en-US" dirty="0"/>
                    </a:p>
                  </a:txBody>
                  <a:tcPr/>
                </a:tc>
                <a:tc>
                  <a:txBody>
                    <a:bodyPr/>
                    <a:lstStyle/>
                    <a:p>
                      <a:r>
                        <a:rPr lang="en-US" dirty="0" smtClean="0"/>
                        <a:t>      66</a:t>
                      </a:r>
                      <a:endParaRPr lang="en-US" dirty="0"/>
                    </a:p>
                  </a:txBody>
                  <a:tcPr/>
                </a:tc>
                <a:tc>
                  <a:txBody>
                    <a:bodyPr/>
                    <a:lstStyle/>
                    <a:p>
                      <a:r>
                        <a:rPr lang="en-US" dirty="0" smtClean="0"/>
                        <a:t>     63</a:t>
                      </a:r>
                      <a:endParaRPr lang="en-US" dirty="0"/>
                    </a:p>
                  </a:txBody>
                  <a:tcPr/>
                </a:tc>
              </a:tr>
              <a:tr h="370840">
                <a:tc>
                  <a:txBody>
                    <a:bodyPr/>
                    <a:lstStyle/>
                    <a:p>
                      <a:r>
                        <a:rPr lang="en-US" dirty="0" smtClean="0"/>
                        <a:t>Alcohol or substance abuse</a:t>
                      </a:r>
                      <a:endParaRPr lang="en-US" dirty="0"/>
                    </a:p>
                  </a:txBody>
                  <a:tcPr/>
                </a:tc>
                <a:tc>
                  <a:txBody>
                    <a:bodyPr/>
                    <a:lstStyle/>
                    <a:p>
                      <a:r>
                        <a:rPr lang="en-US" dirty="0" smtClean="0"/>
                        <a:t>       49</a:t>
                      </a:r>
                      <a:endParaRPr lang="en-US" dirty="0"/>
                    </a:p>
                  </a:txBody>
                  <a:tcPr/>
                </a:tc>
                <a:tc>
                  <a:txBody>
                    <a:bodyPr/>
                    <a:lstStyle/>
                    <a:p>
                      <a:r>
                        <a:rPr lang="en-US" dirty="0" smtClean="0"/>
                        <a:t>      55</a:t>
                      </a:r>
                      <a:endParaRPr lang="en-US" dirty="0"/>
                    </a:p>
                  </a:txBody>
                  <a:tcPr/>
                </a:tc>
                <a:tc>
                  <a:txBody>
                    <a:bodyPr/>
                    <a:lstStyle/>
                    <a:p>
                      <a:r>
                        <a:rPr lang="en-US" dirty="0" smtClean="0"/>
                        <a:t>     52</a:t>
                      </a:r>
                      <a:endParaRPr lang="en-US" dirty="0"/>
                    </a:p>
                  </a:txBody>
                  <a:tcPr/>
                </a:tc>
              </a:tr>
              <a:tr h="370840">
                <a:tc>
                  <a:txBody>
                    <a:bodyPr/>
                    <a:lstStyle/>
                    <a:p>
                      <a:r>
                        <a:rPr lang="en-US" dirty="0" smtClean="0"/>
                        <a:t>Neglect or lack of</a:t>
                      </a:r>
                      <a:r>
                        <a:rPr lang="en-US" baseline="0" dirty="0" smtClean="0"/>
                        <a:t> supervision</a:t>
                      </a:r>
                      <a:endParaRPr lang="en-US" dirty="0"/>
                    </a:p>
                  </a:txBody>
                  <a:tcPr/>
                </a:tc>
                <a:tc>
                  <a:txBody>
                    <a:bodyPr/>
                    <a:lstStyle/>
                    <a:p>
                      <a:r>
                        <a:rPr lang="en-US" dirty="0" smtClean="0"/>
                        <a:t>       58</a:t>
                      </a:r>
                      <a:endParaRPr lang="en-US" dirty="0"/>
                    </a:p>
                  </a:txBody>
                  <a:tcPr/>
                </a:tc>
                <a:tc>
                  <a:txBody>
                    <a:bodyPr/>
                    <a:lstStyle/>
                    <a:p>
                      <a:r>
                        <a:rPr lang="en-US" dirty="0" smtClean="0"/>
                        <a:t>      59</a:t>
                      </a:r>
                      <a:endParaRPr lang="en-US" dirty="0"/>
                    </a:p>
                  </a:txBody>
                  <a:tcPr/>
                </a:tc>
                <a:tc>
                  <a:txBody>
                    <a:bodyPr/>
                    <a:lstStyle/>
                    <a:p>
                      <a:r>
                        <a:rPr lang="en-US" dirty="0" smtClean="0"/>
                        <a:t>     59</a:t>
                      </a:r>
                      <a:endParaRPr lang="en-US" dirty="0"/>
                    </a:p>
                  </a:txBody>
                  <a:tcPr/>
                </a:tc>
              </a:tr>
              <a:tr h="370840">
                <a:tc>
                  <a:txBody>
                    <a:bodyPr/>
                    <a:lstStyle/>
                    <a:p>
                      <a:r>
                        <a:rPr lang="en-US" dirty="0" smtClean="0"/>
                        <a:t>Road safety or other physical issues</a:t>
                      </a:r>
                      <a:endParaRPr lang="en-US" dirty="0"/>
                    </a:p>
                  </a:txBody>
                  <a:tcPr/>
                </a:tc>
                <a:tc>
                  <a:txBody>
                    <a:bodyPr/>
                    <a:lstStyle/>
                    <a:p>
                      <a:r>
                        <a:rPr lang="en-US" dirty="0" smtClean="0"/>
                        <a:t>       35</a:t>
                      </a:r>
                      <a:endParaRPr lang="en-US" dirty="0"/>
                    </a:p>
                  </a:txBody>
                  <a:tcPr/>
                </a:tc>
                <a:tc>
                  <a:txBody>
                    <a:bodyPr/>
                    <a:lstStyle/>
                    <a:p>
                      <a:r>
                        <a:rPr lang="en-US" dirty="0" smtClean="0"/>
                        <a:t>      44</a:t>
                      </a:r>
                      <a:endParaRPr lang="en-US" dirty="0"/>
                    </a:p>
                  </a:txBody>
                  <a:tcPr/>
                </a:tc>
                <a:tc>
                  <a:txBody>
                    <a:bodyPr/>
                    <a:lstStyle/>
                    <a:p>
                      <a:r>
                        <a:rPr lang="en-US" dirty="0" smtClean="0"/>
                        <a:t>     40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8033343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2800" dirty="0"/>
              <a:t>Quality of inter-parental relationship, by whether parent held safety concerns and gender, Wave 3 </a:t>
            </a:r>
            <a:endParaRPr lang="en-US" sz="2800" dirty="0"/>
          </a:p>
        </p:txBody>
      </p:sp>
      <p:pic>
        <p:nvPicPr>
          <p:cNvPr id="4" name="Content Placeholder 3" descr="Quality of inter-parental relationship, by whether parent held safety concerns and gender, Wave 3" title="Quality of inter-parental relationship, by whether parent held safety concerns and gender, Wave 3"/>
          <p:cNvPicPr>
            <a:picLocks noGrp="1"/>
          </p:cNvPicPr>
          <p:nvPr>
            <p:ph idx="1"/>
          </p:nvPr>
        </p:nvPicPr>
        <p:blipFill rotWithShape="1">
          <a:blip r:embed="rId2">
            <a:extLst>
              <a:ext uri="{28A0092B-C50C-407E-A947-70E740481C1C}">
                <a14:useLocalDpi xmlns:a14="http://schemas.microsoft.com/office/drawing/2010/main" val="0"/>
              </a:ext>
            </a:extLst>
          </a:blip>
          <a:srcRect l="-7017" t="1416" r="-2925" b="1699"/>
          <a:stretch/>
        </p:blipFill>
        <p:spPr bwMode="auto">
          <a:xfrm>
            <a:off x="800100" y="1600200"/>
            <a:ext cx="7162800" cy="4343400"/>
          </a:xfrm>
          <a:prstGeom prst="rect">
            <a:avLst/>
          </a:prstGeom>
          <a:noFill/>
          <a:ln>
            <a:noFill/>
          </a:ln>
        </p:spPr>
      </p:pic>
    </p:spTree>
    <p:extLst>
      <p:ext uri="{BB962C8B-B14F-4D97-AF65-F5344CB8AC3E}">
        <p14:creationId xmlns:p14="http://schemas.microsoft.com/office/powerpoint/2010/main" val="924090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IFS Presentation">
  <a:themeElements>
    <a:clrScheme name="">
      <a:dk1>
        <a:srgbClr val="000000"/>
      </a:dk1>
      <a:lt1>
        <a:srgbClr val="FFFFFF"/>
      </a:lt1>
      <a:dk2>
        <a:srgbClr val="561824"/>
      </a:dk2>
      <a:lt2>
        <a:srgbClr val="808080"/>
      </a:lt2>
      <a:accent1>
        <a:srgbClr val="7B5200"/>
      </a:accent1>
      <a:accent2>
        <a:srgbClr val="C7505B"/>
      </a:accent2>
      <a:accent3>
        <a:srgbClr val="FFFFFF"/>
      </a:accent3>
      <a:accent4>
        <a:srgbClr val="000000"/>
      </a:accent4>
      <a:accent5>
        <a:srgbClr val="BFB3AA"/>
      </a:accent5>
      <a:accent6>
        <a:srgbClr val="B44852"/>
      </a:accent6>
      <a:hlink>
        <a:srgbClr val="FFCC00"/>
      </a:hlink>
      <a:folHlink>
        <a:srgbClr val="B2B2B2"/>
      </a:folHlink>
    </a:clrScheme>
    <a:fontScheme name="Powerpoin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a:ln>
              <a:noFill/>
            </a:ln>
            <a:solidFill>
              <a:schemeClr val="tx1"/>
            </a:solidFill>
            <a:effectLst/>
            <a:latin typeface="Times" pitchFamily="-12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a:ln>
              <a:noFill/>
            </a:ln>
            <a:solidFill>
              <a:schemeClr val="tx1"/>
            </a:solidFill>
            <a:effectLst/>
            <a:latin typeface="Times" pitchFamily="-128" charset="0"/>
          </a:defRPr>
        </a:defPPr>
      </a:lstStyle>
    </a:lnDef>
  </a:objectDefaults>
  <a:extraClrSchemeLst>
    <a:extraClrScheme>
      <a:clrScheme name="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owerpoint 8">
        <a:dk1>
          <a:srgbClr val="000000"/>
        </a:dk1>
        <a:lt1>
          <a:srgbClr val="FFDFA0"/>
        </a:lt1>
        <a:dk2>
          <a:srgbClr val="FF6600"/>
        </a:dk2>
        <a:lt2>
          <a:srgbClr val="808080"/>
        </a:lt2>
        <a:accent1>
          <a:srgbClr val="996600"/>
        </a:accent1>
        <a:accent2>
          <a:srgbClr val="FFCC00"/>
        </a:accent2>
        <a:accent3>
          <a:srgbClr val="FFECCD"/>
        </a:accent3>
        <a:accent4>
          <a:srgbClr val="000000"/>
        </a:accent4>
        <a:accent5>
          <a:srgbClr val="CAB8AA"/>
        </a:accent5>
        <a:accent6>
          <a:srgbClr val="E7B900"/>
        </a:accent6>
        <a:hlink>
          <a:srgbClr val="9933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AIFS Presentation.potx</Template>
  <TotalTime>2624</TotalTime>
  <Pages>0</Pages>
  <Words>2219</Words>
  <Application>Microsoft Macintosh PowerPoint</Application>
  <PresentationFormat>On-screen Show (4:3)</PresentationFormat>
  <Paragraphs>128</Paragraphs>
  <Slides>25</Slides>
  <Notes>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AIFS Presentation</vt:lpstr>
      <vt:lpstr>Document</vt:lpstr>
      <vt:lpstr>Family Relationship Centres  A key and (mainly) successful part of Australia’s family law system</vt:lpstr>
      <vt:lpstr>Disclaimer</vt:lpstr>
      <vt:lpstr>Primary Evaluation Strategy (Six million dollars)</vt:lpstr>
      <vt:lpstr>Scope of original evaluation </vt:lpstr>
      <vt:lpstr>Perceived quality of inter-parental relationship by gender and wave </vt:lpstr>
      <vt:lpstr>Changes in perceived quality of inter-parental relationship reported in Waves 1, 2 and 3, by gender </vt:lpstr>
      <vt:lpstr>Reports of safety concerns for self and/or child, by gender, continuing sample </vt:lpstr>
      <vt:lpstr>Behaviours/mental health state generating concerns among parents who held safety concerns, by gender, Wave 3 </vt:lpstr>
      <vt:lpstr>Quality of inter-parental relationship, by whether parent held safety concerns and gender, Wave 3 </vt:lpstr>
      <vt:lpstr>Quality of relationships – a critical factor</vt:lpstr>
      <vt:lpstr>The idea of a Family Relationship Centre</vt:lpstr>
      <vt:lpstr>Fathers and mothers who contacted or used counselling, FDR or mediation, by experience of family violence, 2008 </vt:lpstr>
      <vt:lpstr>Initial impact on litigation</vt:lpstr>
      <vt:lpstr>PowerPoint Presentation</vt:lpstr>
      <vt:lpstr>Initial impact on litigation</vt:lpstr>
      <vt:lpstr>PowerPoint Presentation</vt:lpstr>
      <vt:lpstr>Adequate priority: meaningful relationship and protection from harm</vt:lpstr>
      <vt:lpstr>Two complementary innovations</vt:lpstr>
      <vt:lpstr>Future Innovations?</vt:lpstr>
      <vt:lpstr>Cooperation: an example</vt:lpstr>
      <vt:lpstr>PowerPoint Presentation</vt:lpstr>
      <vt:lpstr>References</vt:lpstr>
      <vt:lpstr>References (cont)</vt:lpstr>
      <vt:lpstr>References (cont)</vt:lpstr>
      <vt:lpstr>References (cont)</vt:lpstr>
    </vt:vector>
  </TitlesOfParts>
  <Manager/>
  <Company>Australian Institute of Family Studies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dc:title>
  <dc:subject/>
  <dc:creator>Author name</dc:creator>
  <cp:keywords/>
  <dc:description/>
  <cp:lastModifiedBy>Lawrie Moloney</cp:lastModifiedBy>
  <cp:revision>107</cp:revision>
  <cp:lastPrinted>2015-12-21T03:32:36Z</cp:lastPrinted>
  <dcterms:created xsi:type="dcterms:W3CDTF">2010-09-02T07:45:17Z</dcterms:created>
  <dcterms:modified xsi:type="dcterms:W3CDTF">2015-12-22T05:54:38Z</dcterms:modified>
  <cp:category/>
</cp:coreProperties>
</file>